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7" roundtripDataSignature="AMtx7mjAR+SoHcTVjFOkWNQ9kmEaeUZ3L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7"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s-CO"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5" name="Google Shape;295;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3" name="Google Shape;33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1" name="Google Shape;371;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7" name="Shape 387"/>
        <p:cNvGrpSpPr/>
        <p:nvPr/>
      </p:nvGrpSpPr>
      <p:grpSpPr>
        <a:xfrm>
          <a:off x="0" y="0"/>
          <a:ext cx="0" cy="0"/>
          <a:chOff x="0" y="0"/>
          <a:chExt cx="0" cy="0"/>
        </a:xfrm>
      </p:grpSpPr>
      <p:sp>
        <p:nvSpPr>
          <p:cNvPr id="388" name="Google Shape;388;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9" name="Google Shape;389;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0" name="Google Shape;390;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5" name="Google Shape;41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3" name="Shape 463"/>
        <p:cNvGrpSpPr/>
        <p:nvPr/>
      </p:nvGrpSpPr>
      <p:grpSpPr>
        <a:xfrm>
          <a:off x="0" y="0"/>
          <a:ext cx="0" cy="0"/>
          <a:chOff x="0" y="0"/>
          <a:chExt cx="0" cy="0"/>
        </a:xfrm>
      </p:grpSpPr>
      <p:sp>
        <p:nvSpPr>
          <p:cNvPr id="464" name="Google Shape;464;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5" name="Google Shape;46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9" name="Shape 489"/>
        <p:cNvGrpSpPr/>
        <p:nvPr/>
      </p:nvGrpSpPr>
      <p:grpSpPr>
        <a:xfrm>
          <a:off x="0" y="0"/>
          <a:ext cx="0" cy="0"/>
          <a:chOff x="0" y="0"/>
          <a:chExt cx="0" cy="0"/>
        </a:xfrm>
      </p:grpSpPr>
      <p:sp>
        <p:nvSpPr>
          <p:cNvPr id="490" name="Google Shape;490;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1" name="Google Shape;491;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9" name="Shape 509"/>
        <p:cNvGrpSpPr/>
        <p:nvPr/>
      </p:nvGrpSpPr>
      <p:grpSpPr>
        <a:xfrm>
          <a:off x="0" y="0"/>
          <a:ext cx="0" cy="0"/>
          <a:chOff x="0" y="0"/>
          <a:chExt cx="0" cy="0"/>
        </a:xfrm>
      </p:grpSpPr>
      <p:sp>
        <p:nvSpPr>
          <p:cNvPr id="510" name="Google Shape;510;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1" name="Google Shape;511;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6" name="Shape 536"/>
        <p:cNvGrpSpPr/>
        <p:nvPr/>
      </p:nvGrpSpPr>
      <p:grpSpPr>
        <a:xfrm>
          <a:off x="0" y="0"/>
          <a:ext cx="0" cy="0"/>
          <a:chOff x="0" y="0"/>
          <a:chExt cx="0" cy="0"/>
        </a:xfrm>
      </p:grpSpPr>
      <p:sp>
        <p:nvSpPr>
          <p:cNvPr id="537" name="Google Shape;537;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8" name="Google Shape;538;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0" name="Shape 570"/>
        <p:cNvGrpSpPr/>
        <p:nvPr/>
      </p:nvGrpSpPr>
      <p:grpSpPr>
        <a:xfrm>
          <a:off x="0" y="0"/>
          <a:ext cx="0" cy="0"/>
          <a:chOff x="0" y="0"/>
          <a:chExt cx="0" cy="0"/>
        </a:xfrm>
      </p:grpSpPr>
      <p:sp>
        <p:nvSpPr>
          <p:cNvPr id="571" name="Google Shape;571;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2" name="Google Shape;572;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2" name="Shape 612"/>
        <p:cNvGrpSpPr/>
        <p:nvPr/>
      </p:nvGrpSpPr>
      <p:grpSpPr>
        <a:xfrm>
          <a:off x="0" y="0"/>
          <a:ext cx="0" cy="0"/>
          <a:chOff x="0" y="0"/>
          <a:chExt cx="0" cy="0"/>
        </a:xfrm>
      </p:grpSpPr>
      <p:sp>
        <p:nvSpPr>
          <p:cNvPr id="613" name="Google Shape;613;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4" name="Google Shape;614;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0" name="Shape 640"/>
        <p:cNvGrpSpPr/>
        <p:nvPr/>
      </p:nvGrpSpPr>
      <p:grpSpPr>
        <a:xfrm>
          <a:off x="0" y="0"/>
          <a:ext cx="0" cy="0"/>
          <a:chOff x="0" y="0"/>
          <a:chExt cx="0" cy="0"/>
        </a:xfrm>
      </p:grpSpPr>
      <p:sp>
        <p:nvSpPr>
          <p:cNvPr id="641" name="Google Shape;641;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2" name="Google Shape;642;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4" name="Shape 654"/>
        <p:cNvGrpSpPr/>
        <p:nvPr/>
      </p:nvGrpSpPr>
      <p:grpSpPr>
        <a:xfrm>
          <a:off x="0" y="0"/>
          <a:ext cx="0" cy="0"/>
          <a:chOff x="0" y="0"/>
          <a:chExt cx="0" cy="0"/>
        </a:xfrm>
      </p:grpSpPr>
      <p:sp>
        <p:nvSpPr>
          <p:cNvPr id="655" name="Google Shape;655;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56" name="Google Shape;656;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 name="Google Shape;10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2" name="Google Shape;132;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9" name="Google Shape;209;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5" name="Google Shape;25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5" name="Shape 15"/>
        <p:cNvGrpSpPr/>
        <p:nvPr/>
      </p:nvGrpSpPr>
      <p:grpSpPr>
        <a:xfrm>
          <a:off x="0" y="0"/>
          <a:ext cx="0" cy="0"/>
          <a:chOff x="0" y="0"/>
          <a:chExt cx="0" cy="0"/>
        </a:xfrm>
      </p:grpSpPr>
      <p:sp>
        <p:nvSpPr>
          <p:cNvPr id="16" name="Google Shape;16;p2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72" name="Shape 72"/>
        <p:cNvGrpSpPr/>
        <p:nvPr/>
      </p:nvGrpSpPr>
      <p:grpSpPr>
        <a:xfrm>
          <a:off x="0" y="0"/>
          <a:ext cx="0" cy="0"/>
          <a:chOff x="0" y="0"/>
          <a:chExt cx="0" cy="0"/>
        </a:xfrm>
      </p:grpSpPr>
      <p:sp>
        <p:nvSpPr>
          <p:cNvPr id="73" name="Google Shape;73;p3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3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8" name="Shape 78"/>
        <p:cNvGrpSpPr/>
        <p:nvPr/>
      </p:nvGrpSpPr>
      <p:grpSpPr>
        <a:xfrm>
          <a:off x="0" y="0"/>
          <a:ext cx="0" cy="0"/>
          <a:chOff x="0" y="0"/>
          <a:chExt cx="0" cy="0"/>
        </a:xfrm>
      </p:grpSpPr>
      <p:sp>
        <p:nvSpPr>
          <p:cNvPr id="79" name="Google Shape;79;p3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3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21" name="Shape 21"/>
        <p:cNvGrpSpPr/>
        <p:nvPr/>
      </p:nvGrpSpPr>
      <p:grpSpPr>
        <a:xfrm>
          <a:off x="0" y="0"/>
          <a:ext cx="0" cy="0"/>
          <a:chOff x="0" y="0"/>
          <a:chExt cx="0" cy="0"/>
        </a:xfrm>
      </p:grpSpPr>
      <p:sp>
        <p:nvSpPr>
          <p:cNvPr id="22" name="Google Shape;22;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27" name="Shape 27"/>
        <p:cNvGrpSpPr/>
        <p:nvPr/>
      </p:nvGrpSpPr>
      <p:grpSpPr>
        <a:xfrm>
          <a:off x="0" y="0"/>
          <a:ext cx="0" cy="0"/>
          <a:chOff x="0" y="0"/>
          <a:chExt cx="0" cy="0"/>
        </a:xfrm>
      </p:grpSpPr>
      <p:sp>
        <p:nvSpPr>
          <p:cNvPr id="28" name="Google Shape;28;p2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2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33" name="Shape 33"/>
        <p:cNvGrpSpPr/>
        <p:nvPr/>
      </p:nvGrpSpPr>
      <p:grpSpPr>
        <a:xfrm>
          <a:off x="0" y="0"/>
          <a:ext cx="0" cy="0"/>
          <a:chOff x="0" y="0"/>
          <a:chExt cx="0" cy="0"/>
        </a:xfrm>
      </p:grpSpPr>
      <p:sp>
        <p:nvSpPr>
          <p:cNvPr id="34" name="Google Shape;34;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2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2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40" name="Shape 40"/>
        <p:cNvGrpSpPr/>
        <p:nvPr/>
      </p:nvGrpSpPr>
      <p:grpSpPr>
        <a:xfrm>
          <a:off x="0" y="0"/>
          <a:ext cx="0" cy="0"/>
          <a:chOff x="0" y="0"/>
          <a:chExt cx="0" cy="0"/>
        </a:xfrm>
      </p:grpSpPr>
      <p:sp>
        <p:nvSpPr>
          <p:cNvPr id="41" name="Google Shape;41;p2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2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2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2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2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49" name="Shape 49"/>
        <p:cNvGrpSpPr/>
        <p:nvPr/>
      </p:nvGrpSpPr>
      <p:grpSpPr>
        <a:xfrm>
          <a:off x="0" y="0"/>
          <a:ext cx="0" cy="0"/>
          <a:chOff x="0" y="0"/>
          <a:chExt cx="0" cy="0"/>
        </a:xfrm>
      </p:grpSpPr>
      <p:sp>
        <p:nvSpPr>
          <p:cNvPr id="50" name="Google Shape;50;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4" name="Shape 54"/>
        <p:cNvGrpSpPr/>
        <p:nvPr/>
      </p:nvGrpSpPr>
      <p:grpSpPr>
        <a:xfrm>
          <a:off x="0" y="0"/>
          <a:ext cx="0" cy="0"/>
          <a:chOff x="0" y="0"/>
          <a:chExt cx="0" cy="0"/>
        </a:xfrm>
      </p:grpSpPr>
      <p:sp>
        <p:nvSpPr>
          <p:cNvPr id="55" name="Google Shape;55;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8" name="Shape 58"/>
        <p:cNvGrpSpPr/>
        <p:nvPr/>
      </p:nvGrpSpPr>
      <p:grpSpPr>
        <a:xfrm>
          <a:off x="0" y="0"/>
          <a:ext cx="0" cy="0"/>
          <a:chOff x="0" y="0"/>
          <a:chExt cx="0" cy="0"/>
        </a:xfrm>
      </p:grpSpPr>
      <p:sp>
        <p:nvSpPr>
          <p:cNvPr id="59" name="Google Shape;59;p3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3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3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5" name="Shape 65"/>
        <p:cNvGrpSpPr/>
        <p:nvPr/>
      </p:nvGrpSpPr>
      <p:grpSpPr>
        <a:xfrm>
          <a:off x="0" y="0"/>
          <a:ext cx="0" cy="0"/>
          <a:chOff x="0" y="0"/>
          <a:chExt cx="0" cy="0"/>
        </a:xfrm>
      </p:grpSpPr>
      <p:sp>
        <p:nvSpPr>
          <p:cNvPr id="66" name="Google Shape;66;p3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32"/>
          <p:cNvSpPr/>
          <p:nvPr>
            <p:ph idx="2" type="pic"/>
          </p:nvPr>
        </p:nvSpPr>
        <p:spPr>
          <a:xfrm>
            <a:off x="5183188" y="987425"/>
            <a:ext cx="6172200" cy="4873625"/>
          </a:xfrm>
          <a:prstGeom prst="rect">
            <a:avLst/>
          </a:prstGeom>
          <a:noFill/>
          <a:ln>
            <a:noFill/>
          </a:ln>
        </p:spPr>
      </p:sp>
      <p:sp>
        <p:nvSpPr>
          <p:cNvPr id="68" name="Google Shape;68;p3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CO"/>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2.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2.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2.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7" name="Shape 87"/>
        <p:cNvGrpSpPr/>
        <p:nvPr/>
      </p:nvGrpSpPr>
      <p:grpSpPr>
        <a:xfrm>
          <a:off x="0" y="0"/>
          <a:ext cx="0" cy="0"/>
          <a:chOff x="0" y="0"/>
          <a:chExt cx="0" cy="0"/>
        </a:xfrm>
      </p:grpSpPr>
      <p:sp>
        <p:nvSpPr>
          <p:cNvPr id="88" name="Google Shape;88;p1"/>
          <p:cNvSpPr txBox="1"/>
          <p:nvPr>
            <p:ph type="ctrTitle"/>
          </p:nvPr>
        </p:nvSpPr>
        <p:spPr>
          <a:xfrm>
            <a:off x="1524000" y="149249"/>
            <a:ext cx="9576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es-CO"/>
              <a:t>Secretaria de Salud de Palmira</a:t>
            </a:r>
            <a:br>
              <a:rPr lang="es-CO"/>
            </a:br>
            <a:r>
              <a:rPr lang="es-CO" sz="4000"/>
              <a:t>Subsecretaria de Planeación y administración</a:t>
            </a:r>
            <a:endParaRPr/>
          </a:p>
        </p:txBody>
      </p:sp>
      <p:sp>
        <p:nvSpPr>
          <p:cNvPr id="89" name="Google Shape;89;p1"/>
          <p:cNvSpPr txBox="1"/>
          <p:nvPr>
            <p:ph idx="1" type="subTitle"/>
          </p:nvPr>
        </p:nvSpPr>
        <p:spPr>
          <a:xfrm>
            <a:off x="1524000" y="2747796"/>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None/>
            </a:pPr>
            <a:r>
              <a:rPr lang="es-CO" sz="3600"/>
              <a:t>Participación social en Salud</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96" name="Shape 296"/>
        <p:cNvGrpSpPr/>
        <p:nvPr/>
      </p:nvGrpSpPr>
      <p:grpSpPr>
        <a:xfrm>
          <a:off x="0" y="0"/>
          <a:ext cx="0" cy="0"/>
          <a:chOff x="0" y="0"/>
          <a:chExt cx="0" cy="0"/>
        </a:xfrm>
      </p:grpSpPr>
      <p:sp>
        <p:nvSpPr>
          <p:cNvPr id="297" name="Google Shape;297;p10"/>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298" name="Google Shape;298;p10"/>
          <p:cNvSpPr txBox="1"/>
          <p:nvPr/>
        </p:nvSpPr>
        <p:spPr>
          <a:xfrm>
            <a:off x="2987307" y="1571585"/>
            <a:ext cx="5940000" cy="646331"/>
          </a:xfrm>
          <a:prstGeom prst="rect">
            <a:avLst/>
          </a:prstGeom>
          <a:solidFill>
            <a:schemeClr val="accent3"/>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lt1"/>
                </a:solidFill>
                <a:latin typeface="Calibri"/>
                <a:ea typeface="Calibri"/>
                <a:cs typeface="Calibri"/>
                <a:sym typeface="Calibri"/>
              </a:rPr>
              <a:t>Consejos Territoriales de Seguridad Social en Salud – CTSSS</a:t>
            </a:r>
            <a:endParaRPr/>
          </a:p>
          <a:p>
            <a:pPr indent="0" lvl="0" marL="0" marR="0" rtl="0" algn="ctr">
              <a:spcBef>
                <a:spcPts val="0"/>
              </a:spcBef>
              <a:spcAft>
                <a:spcPts val="0"/>
              </a:spcAft>
              <a:buNone/>
            </a:pPr>
            <a:r>
              <a:rPr b="1" i="0" lang="es-CO" sz="1800" u="none" cap="none" strike="noStrike">
                <a:solidFill>
                  <a:schemeClr val="lt1"/>
                </a:solidFill>
                <a:latin typeface="Calibri"/>
                <a:ea typeface="Calibri"/>
                <a:cs typeface="Calibri"/>
                <a:sym typeface="Calibri"/>
              </a:rPr>
              <a:t>(Acuerdos 25 de 1996 y 57 de 1997)</a:t>
            </a:r>
            <a:endParaRPr/>
          </a:p>
        </p:txBody>
      </p:sp>
      <p:sp>
        <p:nvSpPr>
          <p:cNvPr id="299" name="Google Shape;299;p10"/>
          <p:cNvSpPr/>
          <p:nvPr/>
        </p:nvSpPr>
        <p:spPr>
          <a:xfrm>
            <a:off x="4229994" y="2519476"/>
            <a:ext cx="3060000" cy="7386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Participación en la construcción, seguimiento y monitoreo de los “Planes Territoriales de Salud”</a:t>
            </a:r>
            <a:endParaRPr/>
          </a:p>
        </p:txBody>
      </p:sp>
      <p:sp>
        <p:nvSpPr>
          <p:cNvPr id="300" name="Google Shape;300;p10"/>
          <p:cNvSpPr/>
          <p:nvPr/>
        </p:nvSpPr>
        <p:spPr>
          <a:xfrm>
            <a:off x="652761" y="2519476"/>
            <a:ext cx="3060000" cy="7386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Producen insumos para la toma de decisiones y el desarrollo de políticas concertadas frente al SGSSS</a:t>
            </a:r>
            <a:endParaRPr/>
          </a:p>
        </p:txBody>
      </p:sp>
      <p:sp>
        <p:nvSpPr>
          <p:cNvPr id="301" name="Google Shape;301;p10"/>
          <p:cNvSpPr/>
          <p:nvPr/>
        </p:nvSpPr>
        <p:spPr>
          <a:xfrm>
            <a:off x="3794456" y="2438808"/>
            <a:ext cx="353843" cy="900000"/>
          </a:xfrm>
          <a:prstGeom prst="chevron">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02" name="Google Shape;302;p10"/>
          <p:cNvSpPr/>
          <p:nvPr/>
        </p:nvSpPr>
        <p:spPr>
          <a:xfrm>
            <a:off x="7807228" y="2411755"/>
            <a:ext cx="3960000"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El Jefe de la entidad territorial departamental, distrital o municipal que corresponda, creará el Consejo Territorial de Seguridad Social en Salud dentro de su respectiva jurisdicción</a:t>
            </a:r>
            <a:endParaRPr/>
          </a:p>
        </p:txBody>
      </p:sp>
      <p:sp>
        <p:nvSpPr>
          <p:cNvPr id="303" name="Google Shape;303;p10"/>
          <p:cNvSpPr/>
          <p:nvPr/>
        </p:nvSpPr>
        <p:spPr>
          <a:xfrm>
            <a:off x="7371689" y="2438808"/>
            <a:ext cx="353843" cy="900000"/>
          </a:xfrm>
          <a:prstGeom prst="chevron">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cxnSp>
        <p:nvCxnSpPr>
          <p:cNvPr id="304" name="Google Shape;304;p10"/>
          <p:cNvCxnSpPr/>
          <p:nvPr/>
        </p:nvCxnSpPr>
        <p:spPr>
          <a:xfrm>
            <a:off x="360000" y="3488869"/>
            <a:ext cx="11520000" cy="0"/>
          </a:xfrm>
          <a:prstGeom prst="straightConnector1">
            <a:avLst/>
          </a:prstGeom>
          <a:noFill/>
          <a:ln cap="flat" cmpd="sng" w="25400">
            <a:solidFill>
              <a:schemeClr val="accent3"/>
            </a:solidFill>
            <a:prstDash val="dashDot"/>
            <a:miter lim="800000"/>
            <a:headEnd len="sm" w="sm" type="none"/>
            <a:tailEnd len="sm" w="sm" type="none"/>
          </a:ln>
        </p:spPr>
      </p:cxnSp>
      <p:sp>
        <p:nvSpPr>
          <p:cNvPr id="305" name="Google Shape;305;p10"/>
          <p:cNvSpPr/>
          <p:nvPr/>
        </p:nvSpPr>
        <p:spPr>
          <a:xfrm>
            <a:off x="4126201" y="3589004"/>
            <a:ext cx="3600000" cy="338554"/>
          </a:xfrm>
          <a:prstGeom prst="rect">
            <a:avLst/>
          </a:prstGeom>
          <a:solidFill>
            <a:schemeClr val="accent3"/>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lt1"/>
                </a:solidFill>
                <a:latin typeface="Calibri"/>
                <a:ea typeface="Calibri"/>
                <a:cs typeface="Calibri"/>
                <a:sym typeface="Calibri"/>
              </a:rPr>
              <a:t>Conformación</a:t>
            </a:r>
            <a:endParaRPr/>
          </a:p>
        </p:txBody>
      </p:sp>
      <p:sp>
        <p:nvSpPr>
          <p:cNvPr id="306" name="Google Shape;306;p10"/>
          <p:cNvSpPr/>
          <p:nvPr/>
        </p:nvSpPr>
        <p:spPr>
          <a:xfrm>
            <a:off x="371459" y="3948613"/>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El Gobernador del Departamento o el Alcalde del Municipio o Distrito, quien presidirá las sesiones</a:t>
            </a:r>
            <a:endParaRPr/>
          </a:p>
        </p:txBody>
      </p:sp>
      <p:sp>
        <p:nvSpPr>
          <p:cNvPr id="307" name="Google Shape;307;p10"/>
          <p:cNvSpPr/>
          <p:nvPr/>
        </p:nvSpPr>
        <p:spPr>
          <a:xfrm>
            <a:off x="371459" y="4447062"/>
            <a:ext cx="55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El Director Departamental, Distrital o Municipal de Salud, o quien haga sus veces.</a:t>
            </a:r>
            <a:endParaRPr/>
          </a:p>
        </p:txBody>
      </p:sp>
      <p:sp>
        <p:nvSpPr>
          <p:cNvPr id="308" name="Google Shape;308;p10"/>
          <p:cNvSpPr/>
          <p:nvPr/>
        </p:nvSpPr>
        <p:spPr>
          <a:xfrm>
            <a:off x="371459" y="4838479"/>
            <a:ext cx="55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El Secretario de Hacienda de la respectiva entidad territorial o funcionario equivalente</a:t>
            </a:r>
            <a:endParaRPr/>
          </a:p>
        </p:txBody>
      </p:sp>
      <p:sp>
        <p:nvSpPr>
          <p:cNvPr id="309" name="Google Shape;309;p10"/>
          <p:cNvSpPr/>
          <p:nvPr/>
        </p:nvSpPr>
        <p:spPr>
          <a:xfrm>
            <a:off x="371459" y="5242042"/>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Para los Consejos Departamentales, dos (2) representantes de la direcciones de salud de los municipios</a:t>
            </a:r>
            <a:endParaRPr/>
          </a:p>
        </p:txBody>
      </p:sp>
      <p:sp>
        <p:nvSpPr>
          <p:cNvPr id="310" name="Google Shape;310;p10"/>
          <p:cNvSpPr/>
          <p:nvPr/>
        </p:nvSpPr>
        <p:spPr>
          <a:xfrm>
            <a:off x="371459" y="5731865"/>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Dos (2) representantes de los empleadores, uno de los cuales representará a la pequeña y mediana empresa y el otro a otras formas asociativas</a:t>
            </a:r>
            <a:endParaRPr/>
          </a:p>
        </p:txBody>
      </p:sp>
      <p:sp>
        <p:nvSpPr>
          <p:cNvPr id="311" name="Google Shape;311;p10"/>
          <p:cNvSpPr/>
          <p:nvPr/>
        </p:nvSpPr>
        <p:spPr>
          <a:xfrm>
            <a:off x="371459" y="6221686"/>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Dos (2) representantes de los trabajadores, uno de los cuales representará a los pensionados</a:t>
            </a:r>
            <a:endParaRPr/>
          </a:p>
        </p:txBody>
      </p:sp>
      <p:sp>
        <p:nvSpPr>
          <p:cNvPr id="312" name="Google Shape;312;p10"/>
          <p:cNvSpPr/>
          <p:nvPr/>
        </p:nvSpPr>
        <p:spPr>
          <a:xfrm>
            <a:off x="6293210" y="3948613"/>
            <a:ext cx="55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Funcionario del ISS con más alto rango en la jurisdicción respectiva.</a:t>
            </a:r>
            <a:endParaRPr/>
          </a:p>
        </p:txBody>
      </p:sp>
      <p:sp>
        <p:nvSpPr>
          <p:cNvPr id="313" name="Google Shape;313;p10"/>
          <p:cNvSpPr/>
          <p:nvPr/>
        </p:nvSpPr>
        <p:spPr>
          <a:xfrm>
            <a:off x="6293210" y="4239617"/>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Un representante de las Entidades Promotoras de Salud distintas al ISS o un representante de las Empresas Solidarias de Salud.</a:t>
            </a:r>
            <a:endParaRPr/>
          </a:p>
        </p:txBody>
      </p:sp>
      <p:sp>
        <p:nvSpPr>
          <p:cNvPr id="314" name="Google Shape;314;p10"/>
          <p:cNvSpPr/>
          <p:nvPr/>
        </p:nvSpPr>
        <p:spPr>
          <a:xfrm>
            <a:off x="6293210" y="4715287"/>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Un representante de las Instituciones Prestadoras de Servicios de Salud, el cual será elegido por el jefe de la administración territorial</a:t>
            </a:r>
            <a:endParaRPr/>
          </a:p>
        </p:txBody>
      </p:sp>
      <p:sp>
        <p:nvSpPr>
          <p:cNvPr id="315" name="Google Shape;315;p10"/>
          <p:cNvSpPr/>
          <p:nvPr/>
        </p:nvSpPr>
        <p:spPr>
          <a:xfrm>
            <a:off x="6293210" y="5190957"/>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Un representante de los profesionales del área de la salud, será designado por el jefe de la administración territorial.</a:t>
            </a:r>
            <a:endParaRPr/>
          </a:p>
        </p:txBody>
      </p:sp>
      <p:sp>
        <p:nvSpPr>
          <p:cNvPr id="316" name="Google Shape;316;p10"/>
          <p:cNvSpPr/>
          <p:nvPr/>
        </p:nvSpPr>
        <p:spPr>
          <a:xfrm>
            <a:off x="6293210" y="5666627"/>
            <a:ext cx="55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Un representante de las asociaciones de usuarios de las Empresas Solidarias de Salud</a:t>
            </a:r>
            <a:endParaRPr/>
          </a:p>
        </p:txBody>
      </p:sp>
      <p:sp>
        <p:nvSpPr>
          <p:cNvPr id="317" name="Google Shape;317;p10"/>
          <p:cNvSpPr/>
          <p:nvPr/>
        </p:nvSpPr>
        <p:spPr>
          <a:xfrm>
            <a:off x="6293210" y="5957629"/>
            <a:ext cx="55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Un representante de las Comunidades Indígenas de la entidad territorial</a:t>
            </a:r>
            <a:endParaRPr/>
          </a:p>
        </p:txBody>
      </p:sp>
      <p:sp>
        <p:nvSpPr>
          <p:cNvPr id="318" name="Google Shape;318;p10"/>
          <p:cNvSpPr/>
          <p:nvPr/>
        </p:nvSpPr>
        <p:spPr>
          <a:xfrm>
            <a:off x="6300000" y="6329928"/>
            <a:ext cx="5580000" cy="461665"/>
          </a:xfrm>
          <a:prstGeom prst="rect">
            <a:avLst/>
          </a:prstGeom>
          <a:solidFill>
            <a:schemeClr val="accent3"/>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1" lang="es-CO" sz="1200" u="none" cap="none" strike="noStrike">
                <a:solidFill>
                  <a:schemeClr val="lt1"/>
                </a:solidFill>
                <a:latin typeface="Calibri"/>
                <a:ea typeface="Calibri"/>
                <a:cs typeface="Calibri"/>
                <a:sym typeface="Calibri"/>
              </a:rPr>
              <a:t>Los miembros no gubernamentales del CTSSS, serán designados por un periodo de 2 años a partir de su posesión ante la máxima autoridad local</a:t>
            </a:r>
            <a:endParaRPr/>
          </a:p>
        </p:txBody>
      </p:sp>
      <p:sp>
        <p:nvSpPr>
          <p:cNvPr id="319" name="Google Shape;319;p10"/>
          <p:cNvSpPr/>
          <p:nvPr/>
        </p:nvSpPr>
        <p:spPr>
          <a:xfrm>
            <a:off x="206992" y="4078006"/>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320" name="Google Shape;320;p10"/>
          <p:cNvSpPr/>
          <p:nvPr/>
        </p:nvSpPr>
        <p:spPr>
          <a:xfrm>
            <a:off x="206992" y="4497459"/>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321" name="Google Shape;321;p10"/>
          <p:cNvSpPr/>
          <p:nvPr/>
        </p:nvSpPr>
        <p:spPr>
          <a:xfrm>
            <a:off x="206992" y="4876625"/>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322" name="Google Shape;322;p10"/>
          <p:cNvSpPr/>
          <p:nvPr/>
        </p:nvSpPr>
        <p:spPr>
          <a:xfrm>
            <a:off x="206992" y="5361914"/>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323" name="Google Shape;323;p10"/>
          <p:cNvSpPr/>
          <p:nvPr/>
        </p:nvSpPr>
        <p:spPr>
          <a:xfrm>
            <a:off x="206992" y="5823138"/>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324" name="Google Shape;324;p10"/>
          <p:cNvSpPr/>
          <p:nvPr/>
        </p:nvSpPr>
        <p:spPr>
          <a:xfrm>
            <a:off x="206992" y="6344518"/>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325" name="Google Shape;325;p10"/>
          <p:cNvSpPr/>
          <p:nvPr/>
        </p:nvSpPr>
        <p:spPr>
          <a:xfrm>
            <a:off x="6080298" y="4008995"/>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326" name="Google Shape;326;p10"/>
          <p:cNvSpPr/>
          <p:nvPr/>
        </p:nvSpPr>
        <p:spPr>
          <a:xfrm>
            <a:off x="6080298" y="4386989"/>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327" name="Google Shape;327;p10"/>
          <p:cNvSpPr/>
          <p:nvPr/>
        </p:nvSpPr>
        <p:spPr>
          <a:xfrm>
            <a:off x="6080298" y="4843766"/>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328" name="Google Shape;328;p10"/>
          <p:cNvSpPr/>
          <p:nvPr/>
        </p:nvSpPr>
        <p:spPr>
          <a:xfrm>
            <a:off x="6080298" y="5334737"/>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329" name="Google Shape;329;p10"/>
          <p:cNvSpPr/>
          <p:nvPr/>
        </p:nvSpPr>
        <p:spPr>
          <a:xfrm>
            <a:off x="6080298" y="5687235"/>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330" name="Google Shape;330;p10"/>
          <p:cNvSpPr/>
          <p:nvPr/>
        </p:nvSpPr>
        <p:spPr>
          <a:xfrm>
            <a:off x="6080298" y="6018332"/>
            <a:ext cx="216000" cy="216000"/>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34" name="Shape 334"/>
        <p:cNvGrpSpPr/>
        <p:nvPr/>
      </p:nvGrpSpPr>
      <p:grpSpPr>
        <a:xfrm>
          <a:off x="0" y="0"/>
          <a:ext cx="0" cy="0"/>
          <a:chOff x="0" y="0"/>
          <a:chExt cx="0" cy="0"/>
        </a:xfrm>
      </p:grpSpPr>
      <p:sp>
        <p:nvSpPr>
          <p:cNvPr id="335" name="Google Shape;335;p11"/>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336" name="Google Shape;336;p11"/>
          <p:cNvSpPr/>
          <p:nvPr/>
        </p:nvSpPr>
        <p:spPr>
          <a:xfrm>
            <a:off x="361085" y="3086699"/>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Recomendar ante la Dirección de Salud la adecuación y alcance del Plan de Atención Básica (PAB) al territorio de su jurisdicción.</a:t>
            </a:r>
            <a:endParaRPr/>
          </a:p>
        </p:txBody>
      </p:sp>
      <p:sp>
        <p:nvSpPr>
          <p:cNvPr id="337" name="Google Shape;337;p11"/>
          <p:cNvSpPr/>
          <p:nvPr/>
        </p:nvSpPr>
        <p:spPr>
          <a:xfrm>
            <a:off x="361085" y="2408314"/>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Asesorar a las direcciones de salud de la respectiva jurisdicción en la formulación de planes, estrategias, programas y proyectos de salud, y en la orientación de los Sistemas Territoriales de Seguridad Social.</a:t>
            </a:r>
            <a:endParaRPr/>
          </a:p>
        </p:txBody>
      </p:sp>
      <p:sp>
        <p:nvSpPr>
          <p:cNvPr id="338" name="Google Shape;338;p11"/>
          <p:cNvSpPr/>
          <p:nvPr/>
        </p:nvSpPr>
        <p:spPr>
          <a:xfrm>
            <a:off x="361085" y="3580418"/>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Asesorar a las direcciones departamentales, distritales y locales de salud, en el desarrollo progresivo del Sistema Territorial de Seguridad Social en Salud</a:t>
            </a:r>
            <a:endParaRPr/>
          </a:p>
        </p:txBody>
      </p:sp>
      <p:sp>
        <p:nvSpPr>
          <p:cNvPr id="339" name="Google Shape;339;p11"/>
          <p:cNvSpPr/>
          <p:nvPr/>
        </p:nvSpPr>
        <p:spPr>
          <a:xfrm>
            <a:off x="361085" y="4074137"/>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Promover los planes de descentralización y ajuste institucional que deban hacerse para dar cabal cumplimiento a las disposiciones legales.</a:t>
            </a:r>
            <a:endParaRPr/>
          </a:p>
        </p:txBody>
      </p:sp>
      <p:sp>
        <p:nvSpPr>
          <p:cNvPr id="340" name="Google Shape;340;p11"/>
          <p:cNvSpPr/>
          <p:nvPr/>
        </p:nvSpPr>
        <p:spPr>
          <a:xfrm>
            <a:off x="361085" y="4567856"/>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Promover la transformación de los hospitales del ente territorial en Empresas Sociales del Estado e impulsar para ellas la adopción de políticas de desarrollo gerencial.</a:t>
            </a:r>
            <a:endParaRPr/>
          </a:p>
        </p:txBody>
      </p:sp>
      <p:sp>
        <p:nvSpPr>
          <p:cNvPr id="341" name="Google Shape;341;p11"/>
          <p:cNvSpPr/>
          <p:nvPr/>
        </p:nvSpPr>
        <p:spPr>
          <a:xfrm>
            <a:off x="361085" y="5061575"/>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Formular las recomendaciones pertinentes que conduzcan al fortalecimiento de las rentas propias como fuente de financiación del sector salud a nivel territorial.</a:t>
            </a:r>
            <a:endParaRPr/>
          </a:p>
        </p:txBody>
      </p:sp>
      <p:sp>
        <p:nvSpPr>
          <p:cNvPr id="342" name="Google Shape;342;p11"/>
          <p:cNvSpPr/>
          <p:nvPr/>
        </p:nvSpPr>
        <p:spPr>
          <a:xfrm>
            <a:off x="361085" y="5555294"/>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rgbClr val="000000"/>
                </a:solidFill>
                <a:latin typeface="Calibri"/>
                <a:ea typeface="Calibri"/>
                <a:cs typeface="Calibri"/>
                <a:sym typeface="Calibri"/>
              </a:rPr>
              <a:t>Velar por la participación comunitaria estimulando la formación de alianzas o asociaciones de usuarios y comités de participación que hagan congruente la política nacional a nivel territorial. </a:t>
            </a:r>
            <a:endParaRPr b="0" i="0" sz="1200" u="none" cap="none" strike="noStrike">
              <a:solidFill>
                <a:schemeClr val="dk1"/>
              </a:solidFill>
              <a:latin typeface="Calibri"/>
              <a:ea typeface="Calibri"/>
              <a:cs typeface="Calibri"/>
              <a:sym typeface="Calibri"/>
            </a:endParaRPr>
          </a:p>
        </p:txBody>
      </p:sp>
      <p:sp>
        <p:nvSpPr>
          <p:cNvPr id="343" name="Google Shape;343;p11"/>
          <p:cNvSpPr/>
          <p:nvPr/>
        </p:nvSpPr>
        <p:spPr>
          <a:xfrm>
            <a:off x="361085" y="6233678"/>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Velar por la constitución de Empresas Solidarias de Salud cuando estén dadas las condiciones para su funcionamiento.</a:t>
            </a:r>
            <a:endParaRPr/>
          </a:p>
        </p:txBody>
      </p:sp>
      <p:sp>
        <p:nvSpPr>
          <p:cNvPr id="344" name="Google Shape;344;p11"/>
          <p:cNvSpPr/>
          <p:nvPr/>
        </p:nvSpPr>
        <p:spPr>
          <a:xfrm>
            <a:off x="6367776" y="2408314"/>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Velar por el cumplimiento de las medidas necesarias para evitar la selección adversa de las poblaciones más pobres y vulnerables.</a:t>
            </a:r>
            <a:endParaRPr/>
          </a:p>
        </p:txBody>
      </p:sp>
      <p:sp>
        <p:nvSpPr>
          <p:cNvPr id="345" name="Google Shape;345;p11"/>
          <p:cNvSpPr/>
          <p:nvPr/>
        </p:nvSpPr>
        <p:spPr>
          <a:xfrm>
            <a:off x="6367776" y="2902033"/>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Velar por la afiliación al Sistema General de Seguridad Social en Salud en el</a:t>
            </a:r>
            <a:endParaRPr/>
          </a:p>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Régimen Contributivo y Régimen Subsidiado.</a:t>
            </a:r>
            <a:endParaRPr/>
          </a:p>
        </p:txBody>
      </p:sp>
      <p:sp>
        <p:nvSpPr>
          <p:cNvPr id="346" name="Google Shape;346;p11"/>
          <p:cNvSpPr/>
          <p:nvPr/>
        </p:nvSpPr>
        <p:spPr>
          <a:xfrm>
            <a:off x="196949" y="2636920"/>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47" name="Google Shape;347;p11"/>
          <p:cNvSpPr/>
          <p:nvPr/>
        </p:nvSpPr>
        <p:spPr>
          <a:xfrm>
            <a:off x="196949" y="3237889"/>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348" name="Google Shape;348;p11"/>
          <p:cNvSpPr/>
          <p:nvPr/>
        </p:nvSpPr>
        <p:spPr>
          <a:xfrm>
            <a:off x="196949" y="3743843"/>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349" name="Google Shape;349;p11"/>
          <p:cNvSpPr/>
          <p:nvPr/>
        </p:nvSpPr>
        <p:spPr>
          <a:xfrm>
            <a:off x="196949" y="4233249"/>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50" name="Google Shape;350;p11"/>
          <p:cNvSpPr/>
          <p:nvPr/>
        </p:nvSpPr>
        <p:spPr>
          <a:xfrm>
            <a:off x="196949" y="4739184"/>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51" name="Google Shape;351;p11"/>
          <p:cNvSpPr/>
          <p:nvPr/>
        </p:nvSpPr>
        <p:spPr>
          <a:xfrm>
            <a:off x="196949" y="5233739"/>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52" name="Google Shape;352;p11"/>
          <p:cNvSpPr/>
          <p:nvPr/>
        </p:nvSpPr>
        <p:spPr>
          <a:xfrm>
            <a:off x="196949" y="5817102"/>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53" name="Google Shape;353;p11"/>
          <p:cNvSpPr/>
          <p:nvPr/>
        </p:nvSpPr>
        <p:spPr>
          <a:xfrm>
            <a:off x="196949" y="6374510"/>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54" name="Google Shape;354;p11"/>
          <p:cNvSpPr/>
          <p:nvPr/>
        </p:nvSpPr>
        <p:spPr>
          <a:xfrm>
            <a:off x="6367776" y="3395752"/>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Hacer seguimiento y evaluación del SISBEN y responsabilizarse por el adecuado manejo de la información derivada del mismo, el seguimiento correspondiente de los carnetizados y los ajustes que de ellos se deriven.</a:t>
            </a:r>
            <a:endParaRPr/>
          </a:p>
        </p:txBody>
      </p:sp>
      <p:sp>
        <p:nvSpPr>
          <p:cNvPr id="355" name="Google Shape;355;p11"/>
          <p:cNvSpPr/>
          <p:nvPr/>
        </p:nvSpPr>
        <p:spPr>
          <a:xfrm>
            <a:off x="6367776" y="4074137"/>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Promover el aseguramiento en las diferentes administradoras de Régimen</a:t>
            </a:r>
            <a:endParaRPr/>
          </a:p>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Subsidiado de la población más pobre y vulnerable.</a:t>
            </a:r>
            <a:endParaRPr/>
          </a:p>
        </p:txBody>
      </p:sp>
      <p:sp>
        <p:nvSpPr>
          <p:cNvPr id="356" name="Google Shape;356;p11"/>
          <p:cNvSpPr/>
          <p:nvPr/>
        </p:nvSpPr>
        <p:spPr>
          <a:xfrm>
            <a:off x="6367776" y="4567856"/>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Promover la ejecución de las políticas, acuerdos y demás determinaciones emanadas del Consejo Nacional de Seguridad Social en Salud por parte de las direcciones seccionales, distritales o municipales de salud, adecuándolas a su realidad territorial.</a:t>
            </a:r>
            <a:endParaRPr/>
          </a:p>
        </p:txBody>
      </p:sp>
      <p:sp>
        <p:nvSpPr>
          <p:cNvPr id="357" name="Google Shape;357;p11"/>
          <p:cNvSpPr/>
          <p:nvPr/>
        </p:nvSpPr>
        <p:spPr>
          <a:xfrm>
            <a:off x="6367776" y="5246241"/>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Implantar y evaluar el Plan de Beneficios del Sistema General de Seguridad Social en Salud en sus dos regímenes.</a:t>
            </a:r>
            <a:endParaRPr/>
          </a:p>
        </p:txBody>
      </p:sp>
      <p:sp>
        <p:nvSpPr>
          <p:cNvPr id="358" name="Google Shape;358;p11"/>
          <p:cNvSpPr/>
          <p:nvPr/>
        </p:nvSpPr>
        <p:spPr>
          <a:xfrm>
            <a:off x="6173595" y="2538946"/>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59" name="Google Shape;359;p11"/>
          <p:cNvSpPr/>
          <p:nvPr/>
        </p:nvSpPr>
        <p:spPr>
          <a:xfrm>
            <a:off x="6173595" y="3044199"/>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60" name="Google Shape;360;p11"/>
          <p:cNvSpPr/>
          <p:nvPr/>
        </p:nvSpPr>
        <p:spPr>
          <a:xfrm>
            <a:off x="6173595" y="3654491"/>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61" name="Google Shape;361;p11"/>
          <p:cNvSpPr/>
          <p:nvPr/>
        </p:nvSpPr>
        <p:spPr>
          <a:xfrm>
            <a:off x="6173595" y="4248240"/>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62" name="Google Shape;362;p11"/>
          <p:cNvSpPr/>
          <p:nvPr/>
        </p:nvSpPr>
        <p:spPr>
          <a:xfrm>
            <a:off x="6173595" y="4782726"/>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just">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63" name="Google Shape;363;p11"/>
          <p:cNvSpPr/>
          <p:nvPr/>
        </p:nvSpPr>
        <p:spPr>
          <a:xfrm>
            <a:off x="6173595" y="5364370"/>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64" name="Google Shape;364;p11"/>
          <p:cNvSpPr txBox="1"/>
          <p:nvPr/>
        </p:nvSpPr>
        <p:spPr>
          <a:xfrm>
            <a:off x="3000785" y="1686327"/>
            <a:ext cx="6156991" cy="369332"/>
          </a:xfrm>
          <a:prstGeom prst="rect">
            <a:avLst/>
          </a:prstGeom>
          <a:solidFill>
            <a:schemeClr val="accent3"/>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lt1"/>
                </a:solidFill>
                <a:latin typeface="Calibri"/>
                <a:ea typeface="Calibri"/>
                <a:cs typeface="Calibri"/>
                <a:sym typeface="Calibri"/>
              </a:rPr>
              <a:t>Consejos Territoriales de Seguridad Social en Salud (Funciones)</a:t>
            </a:r>
            <a:endParaRPr/>
          </a:p>
        </p:txBody>
      </p:sp>
      <p:sp>
        <p:nvSpPr>
          <p:cNvPr id="365" name="Google Shape;365;p11"/>
          <p:cNvSpPr/>
          <p:nvPr/>
        </p:nvSpPr>
        <p:spPr>
          <a:xfrm>
            <a:off x="6367776" y="5739960"/>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Presentar para aprobación del Consejo Nacional de Seguridad Social en Salud el Programa de transformación de subsidios de la oferta a la demanda</a:t>
            </a:r>
            <a:endParaRPr/>
          </a:p>
        </p:txBody>
      </p:sp>
      <p:sp>
        <p:nvSpPr>
          <p:cNvPr id="366" name="Google Shape;366;p11"/>
          <p:cNvSpPr/>
          <p:nvPr/>
        </p:nvSpPr>
        <p:spPr>
          <a:xfrm>
            <a:off x="6173595" y="5925960"/>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67" name="Google Shape;367;p11"/>
          <p:cNvSpPr/>
          <p:nvPr/>
        </p:nvSpPr>
        <p:spPr>
          <a:xfrm>
            <a:off x="6367776" y="6233678"/>
            <a:ext cx="5580000" cy="461665"/>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Autorizar la creación de otros Consejos Territoriales de Seguridad Social en Salud en los municipios que a su juicio lo ameriten.</a:t>
            </a:r>
            <a:endParaRPr/>
          </a:p>
        </p:txBody>
      </p:sp>
      <p:sp>
        <p:nvSpPr>
          <p:cNvPr id="368" name="Google Shape;368;p11"/>
          <p:cNvSpPr/>
          <p:nvPr/>
        </p:nvSpPr>
        <p:spPr>
          <a:xfrm>
            <a:off x="6173595" y="6374510"/>
            <a:ext cx="180000" cy="180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72" name="Shape 372"/>
        <p:cNvGrpSpPr/>
        <p:nvPr/>
      </p:nvGrpSpPr>
      <p:grpSpPr>
        <a:xfrm>
          <a:off x="0" y="0"/>
          <a:ext cx="0" cy="0"/>
          <a:chOff x="0" y="0"/>
          <a:chExt cx="0" cy="0"/>
        </a:xfrm>
      </p:grpSpPr>
      <p:sp>
        <p:nvSpPr>
          <p:cNvPr id="373" name="Google Shape;373;p12"/>
          <p:cNvSpPr txBox="1"/>
          <p:nvPr>
            <p:ph type="title"/>
          </p:nvPr>
        </p:nvSpPr>
        <p:spPr>
          <a:xfrm>
            <a:off x="838200" y="-31922"/>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374" name="Google Shape;374;p12"/>
          <p:cNvSpPr txBox="1"/>
          <p:nvPr/>
        </p:nvSpPr>
        <p:spPr>
          <a:xfrm>
            <a:off x="2736720" y="1694177"/>
            <a:ext cx="6840000" cy="707886"/>
          </a:xfrm>
          <a:prstGeom prst="rect">
            <a:avLst/>
          </a:prstGeom>
          <a:solidFill>
            <a:schemeClr val="accent5"/>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2000" u="none" cap="none" strike="noStrike">
                <a:solidFill>
                  <a:schemeClr val="lt1"/>
                </a:solidFill>
                <a:latin typeface="Calibri"/>
                <a:ea typeface="Calibri"/>
                <a:cs typeface="Calibri"/>
                <a:sym typeface="Calibri"/>
              </a:rPr>
              <a:t>Comités de vigilancia Epidemiológica comunitaria - COVECOM (Decreto 3518 de 2006)</a:t>
            </a:r>
            <a:endParaRPr/>
          </a:p>
        </p:txBody>
      </p:sp>
      <p:sp>
        <p:nvSpPr>
          <p:cNvPr id="375" name="Google Shape;375;p12"/>
          <p:cNvSpPr/>
          <p:nvPr/>
        </p:nvSpPr>
        <p:spPr>
          <a:xfrm>
            <a:off x="5400720" y="3242307"/>
            <a:ext cx="1512000" cy="400110"/>
          </a:xfrm>
          <a:prstGeom prst="rect">
            <a:avLst/>
          </a:prstGeom>
          <a:solidFill>
            <a:schemeClr val="accent5"/>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2000" u="none" cap="none" strike="noStrike">
                <a:solidFill>
                  <a:schemeClr val="lt1"/>
                </a:solidFill>
                <a:latin typeface="Calibri"/>
                <a:ea typeface="Calibri"/>
                <a:cs typeface="Calibri"/>
                <a:sym typeface="Calibri"/>
              </a:rPr>
              <a:t>Integrantes</a:t>
            </a:r>
            <a:endParaRPr/>
          </a:p>
        </p:txBody>
      </p:sp>
      <p:sp>
        <p:nvSpPr>
          <p:cNvPr id="376" name="Google Shape;376;p12"/>
          <p:cNvSpPr/>
          <p:nvPr/>
        </p:nvSpPr>
        <p:spPr>
          <a:xfrm>
            <a:off x="396720" y="2527908"/>
            <a:ext cx="11520000" cy="58477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dk1"/>
                </a:solidFill>
                <a:latin typeface="Calibri"/>
                <a:ea typeface="Calibri"/>
                <a:cs typeface="Calibri"/>
                <a:sym typeface="Calibri"/>
              </a:rPr>
              <a:t>El COVECOM es una instancia formal que tiene como base las Redes de Vigilancia en Salud Pública con enfoque Comunitario. (RVSPC). En las Entidades Territoriales de categoría 1, 2 y 3, este Comité contará con representación acordada de la RVSPC</a:t>
            </a:r>
            <a:endParaRPr/>
          </a:p>
        </p:txBody>
      </p:sp>
      <p:sp>
        <p:nvSpPr>
          <p:cNvPr id="377" name="Google Shape;377;p12"/>
          <p:cNvSpPr txBox="1"/>
          <p:nvPr/>
        </p:nvSpPr>
        <p:spPr>
          <a:xfrm>
            <a:off x="646797" y="4374109"/>
            <a:ext cx="1116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Representantes de las áreas de atención del usuario de las entidades e instituciones relevantes del territorio, tanto sectoriales como intersectoriales</a:t>
            </a:r>
            <a:endParaRPr/>
          </a:p>
        </p:txBody>
      </p:sp>
      <p:sp>
        <p:nvSpPr>
          <p:cNvPr id="378" name="Google Shape;378;p12"/>
          <p:cNvSpPr txBox="1"/>
          <p:nvPr/>
        </p:nvSpPr>
        <p:spPr>
          <a:xfrm>
            <a:off x="646797" y="3954275"/>
            <a:ext cx="11160000" cy="33855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Representantes de las diferentes instancias de participación ciudadana y social en salud existentes en el territorio.</a:t>
            </a:r>
            <a:endParaRPr/>
          </a:p>
        </p:txBody>
      </p:sp>
      <p:sp>
        <p:nvSpPr>
          <p:cNvPr id="379" name="Google Shape;379;p12"/>
          <p:cNvSpPr txBox="1"/>
          <p:nvPr/>
        </p:nvSpPr>
        <p:spPr>
          <a:xfrm>
            <a:off x="646797" y="5626671"/>
            <a:ext cx="11160000" cy="33855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Encargados a nivel territorial de los temas de violencia (policía) y primera infancia (ICBF).</a:t>
            </a:r>
            <a:endParaRPr/>
          </a:p>
        </p:txBody>
      </p:sp>
      <p:sp>
        <p:nvSpPr>
          <p:cNvPr id="380" name="Google Shape;380;p12"/>
          <p:cNvSpPr txBox="1"/>
          <p:nvPr/>
        </p:nvSpPr>
        <p:spPr>
          <a:xfrm>
            <a:off x="646797" y="4999067"/>
            <a:ext cx="1116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Representante de la autoridad sanitaria territorial, el cual debe estar vinculado a las áreas de Centro Nacional de Enlace (CNE) y el Centro Regulador de Urgencias y Emergencias (CRUE).</a:t>
            </a:r>
            <a:endParaRPr/>
          </a:p>
        </p:txBody>
      </p:sp>
      <p:sp>
        <p:nvSpPr>
          <p:cNvPr id="381" name="Google Shape;381;p12"/>
          <p:cNvSpPr txBox="1"/>
          <p:nvPr/>
        </p:nvSpPr>
        <p:spPr>
          <a:xfrm>
            <a:off x="576720" y="6007234"/>
            <a:ext cx="111600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1" lang="es-CO" sz="1800" u="none" cap="none" strike="noStrike">
                <a:solidFill>
                  <a:schemeClr val="accent5"/>
                </a:solidFill>
                <a:latin typeface="Calibri"/>
                <a:ea typeface="Calibri"/>
                <a:cs typeface="Calibri"/>
                <a:sym typeface="Calibri"/>
              </a:rPr>
              <a:t>Las entidades tendrán la posibilidad de construir uno o varios COVECOM, según la dinámica de las comunidades existentes en el territorio</a:t>
            </a:r>
            <a:endParaRPr/>
          </a:p>
        </p:txBody>
      </p:sp>
      <p:sp>
        <p:nvSpPr>
          <p:cNvPr id="382" name="Google Shape;382;p12"/>
          <p:cNvSpPr/>
          <p:nvPr/>
        </p:nvSpPr>
        <p:spPr>
          <a:xfrm>
            <a:off x="412014" y="4040829"/>
            <a:ext cx="252000" cy="252000"/>
          </a:xfrm>
          <a:prstGeom prst="diamond">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3" name="Google Shape;383;p12"/>
          <p:cNvSpPr/>
          <p:nvPr/>
        </p:nvSpPr>
        <p:spPr>
          <a:xfrm>
            <a:off x="412014" y="4540496"/>
            <a:ext cx="252000" cy="252000"/>
          </a:xfrm>
          <a:prstGeom prst="diamond">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4" name="Google Shape;384;p12"/>
          <p:cNvSpPr/>
          <p:nvPr/>
        </p:nvSpPr>
        <p:spPr>
          <a:xfrm>
            <a:off x="390518" y="5165454"/>
            <a:ext cx="252000" cy="252000"/>
          </a:xfrm>
          <a:prstGeom prst="diamond">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5" name="Google Shape;385;p12"/>
          <p:cNvSpPr/>
          <p:nvPr/>
        </p:nvSpPr>
        <p:spPr>
          <a:xfrm>
            <a:off x="402528" y="5669948"/>
            <a:ext cx="252000" cy="252000"/>
          </a:xfrm>
          <a:prstGeom prst="diamond">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6" name="Google Shape;386;p12"/>
          <p:cNvSpPr/>
          <p:nvPr/>
        </p:nvSpPr>
        <p:spPr>
          <a:xfrm rot="5400000">
            <a:off x="6048720" y="-1968947"/>
            <a:ext cx="216000" cy="11520000"/>
          </a:xfrm>
          <a:prstGeom prst="leftBrace">
            <a:avLst>
              <a:gd fmla="val 8333" name="adj1"/>
              <a:gd fmla="val 50000" name="adj2"/>
            </a:avLst>
          </a:prstGeom>
          <a:noFill/>
          <a:ln cap="flat" cmpd="sng" w="9525">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91" name="Shape 391"/>
        <p:cNvGrpSpPr/>
        <p:nvPr/>
      </p:nvGrpSpPr>
      <p:grpSpPr>
        <a:xfrm>
          <a:off x="0" y="0"/>
          <a:ext cx="0" cy="0"/>
          <a:chOff x="0" y="0"/>
          <a:chExt cx="0" cy="0"/>
        </a:xfrm>
      </p:grpSpPr>
      <p:sp>
        <p:nvSpPr>
          <p:cNvPr id="392" name="Google Shape;392;p13"/>
          <p:cNvSpPr/>
          <p:nvPr/>
        </p:nvSpPr>
        <p:spPr>
          <a:xfrm>
            <a:off x="0" y="5193935"/>
            <a:ext cx="1512000" cy="40011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2000" u="none" cap="none" strike="noStrike">
                <a:solidFill>
                  <a:schemeClr val="dk1"/>
                </a:solidFill>
                <a:latin typeface="Calibri"/>
                <a:ea typeface="Calibri"/>
                <a:cs typeface="Calibri"/>
                <a:sym typeface="Calibri"/>
              </a:rPr>
              <a:t>Funciones</a:t>
            </a:r>
            <a:endParaRPr/>
          </a:p>
        </p:txBody>
      </p:sp>
      <p:sp>
        <p:nvSpPr>
          <p:cNvPr id="393" name="Google Shape;393;p13"/>
          <p:cNvSpPr/>
          <p:nvPr/>
        </p:nvSpPr>
        <p:spPr>
          <a:xfrm>
            <a:off x="1439930" y="4133990"/>
            <a:ext cx="288000" cy="2520000"/>
          </a:xfrm>
          <a:prstGeom prst="leftBrace">
            <a:avLst>
              <a:gd fmla="val 8333" name="adj1"/>
              <a:gd fmla="val 50000" name="adj2"/>
            </a:avLst>
          </a:prstGeom>
          <a:noFill/>
          <a:ln cap="flat" cmpd="sng" w="1905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94" name="Google Shape;394;p13"/>
          <p:cNvSpPr txBox="1"/>
          <p:nvPr/>
        </p:nvSpPr>
        <p:spPr>
          <a:xfrm>
            <a:off x="1981489" y="4805718"/>
            <a:ext cx="990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Asesorar y apoyar a la autoridad sanitaria territorial en la adopción, implementación y evaluación del Sistema de Vigilancia en Salud Pública, de acuerdo con los lineamientos señalados por el Ministerio de la Protección Social.</a:t>
            </a:r>
            <a:endParaRPr/>
          </a:p>
        </p:txBody>
      </p:sp>
      <p:sp>
        <p:nvSpPr>
          <p:cNvPr id="395" name="Google Shape;395;p13"/>
          <p:cNvSpPr txBox="1"/>
          <p:nvPr/>
        </p:nvSpPr>
        <p:spPr>
          <a:xfrm>
            <a:off x="1981489" y="4006909"/>
            <a:ext cx="9900000" cy="83099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Realizar el análisis e interpretación de la información generada por la vigilancia en salud pública y emitir las recomendaciones para la orientación en la toma de decisiones, diseño y desarrollo de las acciones de control de los problemas de salud de su área de jurisdicción.</a:t>
            </a:r>
            <a:endParaRPr/>
          </a:p>
        </p:txBody>
      </p:sp>
      <p:sp>
        <p:nvSpPr>
          <p:cNvPr id="396" name="Google Shape;396;p13"/>
          <p:cNvSpPr txBox="1"/>
          <p:nvPr/>
        </p:nvSpPr>
        <p:spPr>
          <a:xfrm>
            <a:off x="1981489" y="5358305"/>
            <a:ext cx="9900000" cy="83099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Recomendar la formulación de planes, programas y proyectos destinados a garantizar la gestión y operación del Sistema de Vigilancia en Salud Pública en su jurisdicción; Propuesta de operación de la estrategia de vigilancia en salud pública con enfoque Comunitaria para Colombia 29</a:t>
            </a:r>
            <a:endParaRPr/>
          </a:p>
        </p:txBody>
      </p:sp>
      <p:sp>
        <p:nvSpPr>
          <p:cNvPr id="397" name="Google Shape;397;p13"/>
          <p:cNvSpPr txBox="1"/>
          <p:nvPr/>
        </p:nvSpPr>
        <p:spPr>
          <a:xfrm>
            <a:off x="1981489" y="6157114"/>
            <a:ext cx="9900000" cy="584775"/>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Asesorar a la autoridad sanitaria territorial sobre la investigación en salud que se deba realizar de acuerdo a las prioridades y lineamientos establecidos por el Ministerio de Salud y Protección Social.</a:t>
            </a:r>
            <a:endParaRPr/>
          </a:p>
        </p:txBody>
      </p:sp>
      <p:sp>
        <p:nvSpPr>
          <p:cNvPr id="398" name="Google Shape;398;p13"/>
          <p:cNvSpPr/>
          <p:nvPr/>
        </p:nvSpPr>
        <p:spPr>
          <a:xfrm>
            <a:off x="1692224" y="4296407"/>
            <a:ext cx="252000" cy="252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9" name="Google Shape;399;p13"/>
          <p:cNvSpPr/>
          <p:nvPr/>
        </p:nvSpPr>
        <p:spPr>
          <a:xfrm>
            <a:off x="1692224" y="4972365"/>
            <a:ext cx="252000" cy="252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0" name="Google Shape;400;p13"/>
          <p:cNvSpPr/>
          <p:nvPr/>
        </p:nvSpPr>
        <p:spPr>
          <a:xfrm>
            <a:off x="1692224" y="5635326"/>
            <a:ext cx="252000" cy="252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1" name="Google Shape;401;p13"/>
          <p:cNvSpPr/>
          <p:nvPr/>
        </p:nvSpPr>
        <p:spPr>
          <a:xfrm>
            <a:off x="1692224" y="6323501"/>
            <a:ext cx="252000" cy="252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402" name="Google Shape;402;p13"/>
          <p:cNvGrpSpPr/>
          <p:nvPr/>
        </p:nvGrpSpPr>
        <p:grpSpPr>
          <a:xfrm>
            <a:off x="673273" y="1910336"/>
            <a:ext cx="11160040" cy="1944000"/>
            <a:chOff x="179979" y="0"/>
            <a:chExt cx="11160040" cy="1944000"/>
          </a:xfrm>
        </p:grpSpPr>
        <p:sp>
          <p:nvSpPr>
            <p:cNvPr id="403" name="Google Shape;403;p13"/>
            <p:cNvSpPr/>
            <p:nvPr/>
          </p:nvSpPr>
          <p:spPr>
            <a:xfrm>
              <a:off x="179979" y="0"/>
              <a:ext cx="11160040" cy="1944000"/>
            </a:xfrm>
            <a:prstGeom prst="rightArrow">
              <a:avLst>
                <a:gd fmla="val 50000" name="adj1"/>
                <a:gd fmla="val 50000" name="adj2"/>
              </a:avLst>
            </a:prstGeom>
            <a:solidFill>
              <a:srgbClr val="CFDEE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4" name="Google Shape;404;p13"/>
            <p:cNvSpPr/>
            <p:nvPr/>
          </p:nvSpPr>
          <p:spPr>
            <a:xfrm>
              <a:off x="390374" y="583200"/>
              <a:ext cx="3456000" cy="777600"/>
            </a:xfrm>
            <a:prstGeom prst="roundRect">
              <a:avLst>
                <a:gd fmla="val 16667" name="adj"/>
              </a:avLst>
            </a:prstGeom>
            <a:solidFill>
              <a:srgbClr val="599BD5"/>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13"/>
            <p:cNvSpPr txBox="1"/>
            <p:nvPr/>
          </p:nvSpPr>
          <p:spPr>
            <a:xfrm>
              <a:off x="428333" y="621159"/>
              <a:ext cx="3380082" cy="701682"/>
            </a:xfrm>
            <a:prstGeom prst="rect">
              <a:avLst/>
            </a:prstGeom>
            <a:no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chemeClr val="lt1"/>
                </a:buClr>
                <a:buSzPts val="1900"/>
                <a:buFont typeface="Calibri"/>
                <a:buNone/>
              </a:pPr>
              <a:r>
                <a:rPr b="0" i="0" lang="es-CO" sz="1900" u="none" cap="none" strike="noStrike">
                  <a:solidFill>
                    <a:schemeClr val="lt1"/>
                  </a:solidFill>
                  <a:latin typeface="Calibri"/>
                  <a:ea typeface="Calibri"/>
                  <a:cs typeface="Calibri"/>
                  <a:sym typeface="Calibri"/>
                </a:rPr>
                <a:t>Recolección de información y notificación</a:t>
              </a:r>
              <a:endParaRPr/>
            </a:p>
          </p:txBody>
        </p:sp>
        <p:sp>
          <p:nvSpPr>
            <p:cNvPr id="406" name="Google Shape;406;p13"/>
            <p:cNvSpPr/>
            <p:nvPr/>
          </p:nvSpPr>
          <p:spPr>
            <a:xfrm>
              <a:off x="4031999" y="583200"/>
              <a:ext cx="3456000" cy="777600"/>
            </a:xfrm>
            <a:prstGeom prst="roundRect">
              <a:avLst>
                <a:gd fmla="val 16667" name="adj"/>
              </a:avLst>
            </a:prstGeom>
            <a:solidFill>
              <a:srgbClr val="599BD5"/>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7" name="Google Shape;407;p13"/>
            <p:cNvSpPr txBox="1"/>
            <p:nvPr/>
          </p:nvSpPr>
          <p:spPr>
            <a:xfrm>
              <a:off x="4069958" y="621159"/>
              <a:ext cx="3380082" cy="701682"/>
            </a:xfrm>
            <a:prstGeom prst="rect">
              <a:avLst/>
            </a:prstGeom>
            <a:no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chemeClr val="lt1"/>
                </a:buClr>
                <a:buSzPts val="1900"/>
                <a:buFont typeface="Calibri"/>
                <a:buNone/>
              </a:pPr>
              <a:r>
                <a:rPr b="0" i="0" lang="es-CO" sz="1900" u="none" cap="none" strike="noStrike">
                  <a:solidFill>
                    <a:schemeClr val="lt1"/>
                  </a:solidFill>
                  <a:latin typeface="Calibri"/>
                  <a:ea typeface="Calibri"/>
                  <a:cs typeface="Calibri"/>
                  <a:sym typeface="Calibri"/>
                </a:rPr>
                <a:t>Análisis e interpretación de la información</a:t>
              </a:r>
              <a:endParaRPr/>
            </a:p>
          </p:txBody>
        </p:sp>
        <p:sp>
          <p:nvSpPr>
            <p:cNvPr id="408" name="Google Shape;408;p13"/>
            <p:cNvSpPr/>
            <p:nvPr/>
          </p:nvSpPr>
          <p:spPr>
            <a:xfrm>
              <a:off x="7673625" y="583200"/>
              <a:ext cx="3456000" cy="777600"/>
            </a:xfrm>
            <a:prstGeom prst="roundRect">
              <a:avLst>
                <a:gd fmla="val 16667" name="adj"/>
              </a:avLst>
            </a:prstGeom>
            <a:solidFill>
              <a:srgbClr val="599BD5"/>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9" name="Google Shape;409;p13"/>
            <p:cNvSpPr txBox="1"/>
            <p:nvPr/>
          </p:nvSpPr>
          <p:spPr>
            <a:xfrm>
              <a:off x="7711584" y="621159"/>
              <a:ext cx="3380082" cy="701682"/>
            </a:xfrm>
            <a:prstGeom prst="rect">
              <a:avLst/>
            </a:prstGeom>
            <a:no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chemeClr val="lt1"/>
                </a:buClr>
                <a:buSzPts val="1900"/>
                <a:buFont typeface="Calibri"/>
                <a:buNone/>
              </a:pPr>
              <a:r>
                <a:rPr b="0" i="0" lang="es-CO" sz="1900" u="none" cap="none" strike="noStrike">
                  <a:solidFill>
                    <a:schemeClr val="lt1"/>
                  </a:solidFill>
                  <a:latin typeface="Calibri"/>
                  <a:ea typeface="Calibri"/>
                  <a:cs typeface="Calibri"/>
                  <a:sym typeface="Calibri"/>
                </a:rPr>
                <a:t>Asesoría y apoyo a la autoridad sanitaria</a:t>
              </a:r>
              <a:endParaRPr/>
            </a:p>
          </p:txBody>
        </p:sp>
      </p:grpSp>
      <p:sp>
        <p:nvSpPr>
          <p:cNvPr id="410" name="Google Shape;410;p13"/>
          <p:cNvSpPr/>
          <p:nvPr/>
        </p:nvSpPr>
        <p:spPr>
          <a:xfrm>
            <a:off x="4808087" y="1697672"/>
            <a:ext cx="2890414" cy="400110"/>
          </a:xfrm>
          <a:prstGeom prst="rect">
            <a:avLst/>
          </a:prstGeom>
          <a:solidFill>
            <a:schemeClr val="accent5"/>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2000" u="none" cap="none" strike="noStrike">
                <a:solidFill>
                  <a:schemeClr val="lt1"/>
                </a:solidFill>
                <a:latin typeface="Calibri"/>
                <a:ea typeface="Calibri"/>
                <a:cs typeface="Calibri"/>
                <a:sym typeface="Calibri"/>
              </a:rPr>
              <a:t>Procesos - COVECOM</a:t>
            </a:r>
            <a:endParaRPr/>
          </a:p>
        </p:txBody>
      </p:sp>
      <p:sp>
        <p:nvSpPr>
          <p:cNvPr id="411" name="Google Shape;411;p13"/>
          <p:cNvSpPr/>
          <p:nvPr/>
        </p:nvSpPr>
        <p:spPr>
          <a:xfrm>
            <a:off x="719806" y="3410224"/>
            <a:ext cx="10116000"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accent5"/>
                </a:solidFill>
                <a:latin typeface="Calibri"/>
                <a:ea typeface="Calibri"/>
                <a:cs typeface="Calibri"/>
                <a:sym typeface="Calibri"/>
              </a:rPr>
              <a:t>Sesionará como mínimo 1 vez cada 2 meses ordinaria y extraordinariamente, en cualquier momento de ser |necesario. </a:t>
            </a:r>
            <a:endParaRPr/>
          </a:p>
        </p:txBody>
      </p:sp>
      <p:sp>
        <p:nvSpPr>
          <p:cNvPr id="412" name="Google Shape;412;p13"/>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16" name="Shape 416"/>
        <p:cNvGrpSpPr/>
        <p:nvPr/>
      </p:nvGrpSpPr>
      <p:grpSpPr>
        <a:xfrm>
          <a:off x="0" y="0"/>
          <a:ext cx="0" cy="0"/>
          <a:chOff x="0" y="0"/>
          <a:chExt cx="0" cy="0"/>
        </a:xfrm>
      </p:grpSpPr>
      <p:cxnSp>
        <p:nvCxnSpPr>
          <p:cNvPr id="417" name="Google Shape;417;p14"/>
          <p:cNvCxnSpPr/>
          <p:nvPr/>
        </p:nvCxnSpPr>
        <p:spPr>
          <a:xfrm>
            <a:off x="10109125" y="3992819"/>
            <a:ext cx="0" cy="1301805"/>
          </a:xfrm>
          <a:prstGeom prst="straightConnector1">
            <a:avLst/>
          </a:prstGeom>
          <a:noFill/>
          <a:ln cap="flat" cmpd="sng" w="19050">
            <a:solidFill>
              <a:schemeClr val="accent4"/>
            </a:solidFill>
            <a:prstDash val="solid"/>
            <a:miter lim="800000"/>
            <a:headEnd len="sm" w="sm" type="none"/>
            <a:tailEnd len="med" w="med" type="triangle"/>
          </a:ln>
        </p:spPr>
      </p:cxnSp>
      <p:sp>
        <p:nvSpPr>
          <p:cNvPr id="418" name="Google Shape;418;p14"/>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419" name="Google Shape;419;p14"/>
          <p:cNvSpPr txBox="1"/>
          <p:nvPr/>
        </p:nvSpPr>
        <p:spPr>
          <a:xfrm>
            <a:off x="3842659" y="1620330"/>
            <a:ext cx="4763620" cy="369332"/>
          </a:xfrm>
          <a:prstGeom prst="rect">
            <a:avLst/>
          </a:prstGeom>
          <a:solidFill>
            <a:schemeClr val="accent4"/>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dk1"/>
                </a:solidFill>
                <a:latin typeface="Calibri"/>
                <a:ea typeface="Calibri"/>
                <a:cs typeface="Calibri"/>
                <a:sym typeface="Calibri"/>
              </a:rPr>
              <a:t>Red de controladores (Resolución 2246 de 2020)</a:t>
            </a:r>
            <a:endParaRPr/>
          </a:p>
        </p:txBody>
      </p:sp>
      <p:sp>
        <p:nvSpPr>
          <p:cNvPr id="420" name="Google Shape;420;p14"/>
          <p:cNvSpPr/>
          <p:nvPr/>
        </p:nvSpPr>
        <p:spPr>
          <a:xfrm>
            <a:off x="8101787" y="2209748"/>
            <a:ext cx="3816000" cy="116955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Facilita la colaboración entre entidades como Superintendencia Nacional de Salud, Fiscalía General, Defensoría del Pueblo, personerías municipales y otras entidades con funciones de control en el sector salud</a:t>
            </a:r>
            <a:endParaRPr/>
          </a:p>
        </p:txBody>
      </p:sp>
      <p:sp>
        <p:nvSpPr>
          <p:cNvPr id="421" name="Google Shape;421;p14"/>
          <p:cNvSpPr/>
          <p:nvPr/>
        </p:nvSpPr>
        <p:spPr>
          <a:xfrm>
            <a:off x="255522" y="2317470"/>
            <a:ext cx="3528000"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Estrategia de la Superintendencia de Salud, para fortalecer la inspección, vigilancia y control del Sistema General de Seguridad Social en Salud (SGSSS)</a:t>
            </a:r>
            <a:endParaRPr/>
          </a:p>
        </p:txBody>
      </p:sp>
      <p:sp>
        <p:nvSpPr>
          <p:cNvPr id="422" name="Google Shape;422;p14"/>
          <p:cNvSpPr/>
          <p:nvPr/>
        </p:nvSpPr>
        <p:spPr>
          <a:xfrm>
            <a:off x="3804167" y="2254523"/>
            <a:ext cx="353843" cy="1080000"/>
          </a:xfrm>
          <a:prstGeom prst="chevron">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423" name="Google Shape;423;p14"/>
          <p:cNvSpPr/>
          <p:nvPr/>
        </p:nvSpPr>
        <p:spPr>
          <a:xfrm>
            <a:off x="7727300" y="2254523"/>
            <a:ext cx="353843" cy="1080000"/>
          </a:xfrm>
          <a:prstGeom prst="chevron">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424" name="Google Shape;424;p14"/>
          <p:cNvSpPr/>
          <p:nvPr/>
        </p:nvSpPr>
        <p:spPr>
          <a:xfrm>
            <a:off x="4178655" y="2317470"/>
            <a:ext cx="3528000"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Mecanismo de articulación y coordinación entre diversas entidades que tienen competencias de inspección, vigilancia y control en el sector salud</a:t>
            </a:r>
            <a:endParaRPr/>
          </a:p>
        </p:txBody>
      </p:sp>
      <p:cxnSp>
        <p:nvCxnSpPr>
          <p:cNvPr id="425" name="Google Shape;425;p14"/>
          <p:cNvCxnSpPr/>
          <p:nvPr/>
        </p:nvCxnSpPr>
        <p:spPr>
          <a:xfrm>
            <a:off x="360000" y="3465366"/>
            <a:ext cx="11520000" cy="0"/>
          </a:xfrm>
          <a:prstGeom prst="straightConnector1">
            <a:avLst/>
          </a:prstGeom>
          <a:noFill/>
          <a:ln cap="flat" cmpd="sng" w="25400">
            <a:solidFill>
              <a:schemeClr val="accent4"/>
            </a:solidFill>
            <a:prstDash val="dashDot"/>
            <a:miter lim="800000"/>
            <a:headEnd len="sm" w="sm" type="none"/>
            <a:tailEnd len="sm" w="sm" type="none"/>
          </a:ln>
        </p:spPr>
      </p:cxnSp>
      <p:sp>
        <p:nvSpPr>
          <p:cNvPr id="426" name="Google Shape;426;p14"/>
          <p:cNvSpPr/>
          <p:nvPr/>
        </p:nvSpPr>
        <p:spPr>
          <a:xfrm>
            <a:off x="2325485" y="3654265"/>
            <a:ext cx="3600000" cy="338554"/>
          </a:xfrm>
          <a:prstGeom prst="rect">
            <a:avLst/>
          </a:prstGeom>
          <a:solidFill>
            <a:schemeClr val="accent4"/>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dk1"/>
                </a:solidFill>
                <a:latin typeface="Calibri"/>
                <a:ea typeface="Calibri"/>
                <a:cs typeface="Calibri"/>
                <a:sym typeface="Calibri"/>
              </a:rPr>
              <a:t>Integrantes</a:t>
            </a:r>
            <a:endParaRPr/>
          </a:p>
        </p:txBody>
      </p:sp>
      <p:sp>
        <p:nvSpPr>
          <p:cNvPr id="427" name="Google Shape;427;p14"/>
          <p:cNvSpPr/>
          <p:nvPr/>
        </p:nvSpPr>
        <p:spPr>
          <a:xfrm>
            <a:off x="640314" y="4181169"/>
            <a:ext cx="30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SUPERINTENDENCIA NACIONAL DE SALUD:</a:t>
            </a:r>
            <a:endParaRPr/>
          </a:p>
        </p:txBody>
      </p:sp>
      <p:sp>
        <p:nvSpPr>
          <p:cNvPr id="428" name="Google Shape;428;p14"/>
          <p:cNvSpPr/>
          <p:nvPr/>
        </p:nvSpPr>
        <p:spPr>
          <a:xfrm>
            <a:off x="640314" y="4478688"/>
            <a:ext cx="30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PROCURADURÍA GENERAL DE LA NACIÓN</a:t>
            </a:r>
            <a:endParaRPr/>
          </a:p>
        </p:txBody>
      </p:sp>
      <p:sp>
        <p:nvSpPr>
          <p:cNvPr id="429" name="Google Shape;429;p14"/>
          <p:cNvSpPr/>
          <p:nvPr/>
        </p:nvSpPr>
        <p:spPr>
          <a:xfrm>
            <a:off x="640314" y="4787093"/>
            <a:ext cx="30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DEFENSORÍA DEL PUEBLO</a:t>
            </a:r>
            <a:endParaRPr/>
          </a:p>
        </p:txBody>
      </p:sp>
      <p:sp>
        <p:nvSpPr>
          <p:cNvPr id="430" name="Google Shape;430;p14"/>
          <p:cNvSpPr/>
          <p:nvPr/>
        </p:nvSpPr>
        <p:spPr>
          <a:xfrm>
            <a:off x="640314" y="5084612"/>
            <a:ext cx="30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CONTRALORÍA GENERAL DE LA NACIÓN</a:t>
            </a:r>
            <a:endParaRPr/>
          </a:p>
        </p:txBody>
      </p:sp>
      <p:sp>
        <p:nvSpPr>
          <p:cNvPr id="431" name="Google Shape;431;p14"/>
          <p:cNvSpPr/>
          <p:nvPr/>
        </p:nvSpPr>
        <p:spPr>
          <a:xfrm>
            <a:off x="640314" y="5393017"/>
            <a:ext cx="30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CONSEJO SUPERIOR DE LA JUDICATURA</a:t>
            </a:r>
            <a:endParaRPr/>
          </a:p>
        </p:txBody>
      </p:sp>
      <p:sp>
        <p:nvSpPr>
          <p:cNvPr id="432" name="Google Shape;432;p14"/>
          <p:cNvSpPr/>
          <p:nvPr/>
        </p:nvSpPr>
        <p:spPr>
          <a:xfrm>
            <a:off x="640314" y="6009827"/>
            <a:ext cx="30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SUPERINTENDENCIA DE SOCIEDADES</a:t>
            </a:r>
            <a:endParaRPr/>
          </a:p>
        </p:txBody>
      </p:sp>
      <p:sp>
        <p:nvSpPr>
          <p:cNvPr id="433" name="Google Shape;433;p14"/>
          <p:cNvSpPr/>
          <p:nvPr/>
        </p:nvSpPr>
        <p:spPr>
          <a:xfrm>
            <a:off x="454250" y="4227057"/>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34" name="Google Shape;434;p14"/>
          <p:cNvSpPr/>
          <p:nvPr/>
        </p:nvSpPr>
        <p:spPr>
          <a:xfrm>
            <a:off x="454250" y="4524576"/>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35" name="Google Shape;435;p14"/>
          <p:cNvSpPr/>
          <p:nvPr/>
        </p:nvSpPr>
        <p:spPr>
          <a:xfrm>
            <a:off x="454250" y="4832981"/>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36" name="Google Shape;436;p14"/>
          <p:cNvSpPr/>
          <p:nvPr/>
        </p:nvSpPr>
        <p:spPr>
          <a:xfrm>
            <a:off x="454250" y="5130500"/>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37" name="Google Shape;437;p14"/>
          <p:cNvSpPr/>
          <p:nvPr/>
        </p:nvSpPr>
        <p:spPr>
          <a:xfrm>
            <a:off x="454250" y="5438905"/>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38" name="Google Shape;438;p14"/>
          <p:cNvSpPr/>
          <p:nvPr/>
        </p:nvSpPr>
        <p:spPr>
          <a:xfrm>
            <a:off x="454250" y="6055715"/>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39" name="Google Shape;439;p14"/>
          <p:cNvSpPr/>
          <p:nvPr/>
        </p:nvSpPr>
        <p:spPr>
          <a:xfrm>
            <a:off x="3610959" y="4227057"/>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40" name="Google Shape;440;p14"/>
          <p:cNvSpPr/>
          <p:nvPr/>
        </p:nvSpPr>
        <p:spPr>
          <a:xfrm>
            <a:off x="3610959" y="4524576"/>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41" name="Google Shape;441;p14"/>
          <p:cNvSpPr/>
          <p:nvPr/>
        </p:nvSpPr>
        <p:spPr>
          <a:xfrm>
            <a:off x="3610959" y="4832981"/>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42" name="Google Shape;442;p14"/>
          <p:cNvSpPr/>
          <p:nvPr/>
        </p:nvSpPr>
        <p:spPr>
          <a:xfrm>
            <a:off x="3610959" y="5130500"/>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43" name="Google Shape;443;p14"/>
          <p:cNvSpPr/>
          <p:nvPr/>
        </p:nvSpPr>
        <p:spPr>
          <a:xfrm>
            <a:off x="3610959" y="5438905"/>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44" name="Google Shape;444;p14"/>
          <p:cNvSpPr/>
          <p:nvPr/>
        </p:nvSpPr>
        <p:spPr>
          <a:xfrm>
            <a:off x="3610959" y="6375006"/>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45" name="Google Shape;445;p14"/>
          <p:cNvSpPr/>
          <p:nvPr/>
        </p:nvSpPr>
        <p:spPr>
          <a:xfrm>
            <a:off x="640314" y="5712308"/>
            <a:ext cx="30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FISCALÍA GENERAL DE LA NACIÓN</a:t>
            </a:r>
            <a:endParaRPr/>
          </a:p>
        </p:txBody>
      </p:sp>
      <p:sp>
        <p:nvSpPr>
          <p:cNvPr id="446" name="Google Shape;446;p14"/>
          <p:cNvSpPr/>
          <p:nvPr/>
        </p:nvSpPr>
        <p:spPr>
          <a:xfrm>
            <a:off x="454250" y="5758196"/>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47" name="Google Shape;447;p14"/>
          <p:cNvSpPr/>
          <p:nvPr/>
        </p:nvSpPr>
        <p:spPr>
          <a:xfrm>
            <a:off x="640314" y="6329118"/>
            <a:ext cx="30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SUPERINTENDENCIA FINANCIERA</a:t>
            </a:r>
            <a:endParaRPr/>
          </a:p>
        </p:txBody>
      </p:sp>
      <p:sp>
        <p:nvSpPr>
          <p:cNvPr id="448" name="Google Shape;448;p14"/>
          <p:cNvSpPr/>
          <p:nvPr/>
        </p:nvSpPr>
        <p:spPr>
          <a:xfrm>
            <a:off x="454250" y="6375006"/>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49" name="Google Shape;449;p14"/>
          <p:cNvSpPr/>
          <p:nvPr/>
        </p:nvSpPr>
        <p:spPr>
          <a:xfrm>
            <a:off x="3775824" y="4181169"/>
            <a:ext cx="39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SUPERINTENDENCIA DE INDUSTRIA Y COMERCIO:</a:t>
            </a:r>
            <a:endParaRPr/>
          </a:p>
        </p:txBody>
      </p:sp>
      <p:sp>
        <p:nvSpPr>
          <p:cNvPr id="450" name="Google Shape;450;p14"/>
          <p:cNvSpPr/>
          <p:nvPr/>
        </p:nvSpPr>
        <p:spPr>
          <a:xfrm>
            <a:off x="3775824" y="4478688"/>
            <a:ext cx="39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SUPERINTENDENCIA DE SUBSIDIO</a:t>
            </a:r>
            <a:endParaRPr/>
          </a:p>
        </p:txBody>
      </p:sp>
      <p:sp>
        <p:nvSpPr>
          <p:cNvPr id="451" name="Google Shape;451;p14"/>
          <p:cNvSpPr/>
          <p:nvPr/>
        </p:nvSpPr>
        <p:spPr>
          <a:xfrm>
            <a:off x="3775824" y="4787093"/>
            <a:ext cx="39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SUPERINTENDENCIA DE ECONOMÍA SOLIDARIA</a:t>
            </a:r>
            <a:endParaRPr/>
          </a:p>
        </p:txBody>
      </p:sp>
      <p:sp>
        <p:nvSpPr>
          <p:cNvPr id="452" name="Google Shape;452;p14"/>
          <p:cNvSpPr/>
          <p:nvPr/>
        </p:nvSpPr>
        <p:spPr>
          <a:xfrm>
            <a:off x="3775824" y="5084612"/>
            <a:ext cx="39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INVIMA:</a:t>
            </a:r>
            <a:endParaRPr/>
          </a:p>
        </p:txBody>
      </p:sp>
      <p:sp>
        <p:nvSpPr>
          <p:cNvPr id="453" name="Google Shape;453;p14"/>
          <p:cNvSpPr/>
          <p:nvPr/>
        </p:nvSpPr>
        <p:spPr>
          <a:xfrm>
            <a:off x="3775824" y="5393017"/>
            <a:ext cx="39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TRIBUNALES NACIONALES DE ÉTICA EN SALUD</a:t>
            </a:r>
            <a:endParaRPr/>
          </a:p>
        </p:txBody>
      </p:sp>
      <p:sp>
        <p:nvSpPr>
          <p:cNvPr id="454" name="Google Shape;454;p14"/>
          <p:cNvSpPr/>
          <p:nvPr/>
        </p:nvSpPr>
        <p:spPr>
          <a:xfrm>
            <a:off x="3775824" y="6329118"/>
            <a:ext cx="39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UNIDAD DE INFORMACIÓN Y ANÁLISIS FINANCIERO</a:t>
            </a:r>
            <a:endParaRPr/>
          </a:p>
        </p:txBody>
      </p:sp>
      <p:sp>
        <p:nvSpPr>
          <p:cNvPr id="455" name="Google Shape;455;p14"/>
          <p:cNvSpPr/>
          <p:nvPr/>
        </p:nvSpPr>
        <p:spPr>
          <a:xfrm>
            <a:off x="3610959" y="5758196"/>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56" name="Google Shape;456;p14"/>
          <p:cNvSpPr/>
          <p:nvPr/>
        </p:nvSpPr>
        <p:spPr>
          <a:xfrm>
            <a:off x="3775824" y="5712308"/>
            <a:ext cx="39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UNIDAD DE GESTIÓN PENSIONAL Y PARAFISCALES (UGPP)</a:t>
            </a:r>
            <a:endParaRPr/>
          </a:p>
        </p:txBody>
      </p:sp>
      <p:sp>
        <p:nvSpPr>
          <p:cNvPr id="457" name="Google Shape;457;p14"/>
          <p:cNvSpPr/>
          <p:nvPr/>
        </p:nvSpPr>
        <p:spPr>
          <a:xfrm>
            <a:off x="3610959" y="6055715"/>
            <a:ext cx="216000" cy="216000"/>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58" name="Google Shape;458;p14"/>
          <p:cNvSpPr/>
          <p:nvPr/>
        </p:nvSpPr>
        <p:spPr>
          <a:xfrm>
            <a:off x="3775824" y="6009827"/>
            <a:ext cx="396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INSTITUTO NACIONAL DE SALUD</a:t>
            </a:r>
            <a:endParaRPr/>
          </a:p>
        </p:txBody>
      </p:sp>
      <p:sp>
        <p:nvSpPr>
          <p:cNvPr id="459" name="Google Shape;459;p14"/>
          <p:cNvSpPr/>
          <p:nvPr/>
        </p:nvSpPr>
        <p:spPr>
          <a:xfrm>
            <a:off x="8283246" y="3654265"/>
            <a:ext cx="3600000" cy="338554"/>
          </a:xfrm>
          <a:prstGeom prst="rect">
            <a:avLst/>
          </a:prstGeom>
          <a:solidFill>
            <a:schemeClr val="accent4"/>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dk1"/>
                </a:solidFill>
                <a:latin typeface="Calibri"/>
                <a:ea typeface="Calibri"/>
                <a:cs typeface="Calibri"/>
                <a:sym typeface="Calibri"/>
              </a:rPr>
              <a:t>Invitados</a:t>
            </a:r>
            <a:endParaRPr/>
          </a:p>
        </p:txBody>
      </p:sp>
      <p:sp>
        <p:nvSpPr>
          <p:cNvPr id="460" name="Google Shape;460;p14"/>
          <p:cNvSpPr/>
          <p:nvPr/>
        </p:nvSpPr>
        <p:spPr>
          <a:xfrm>
            <a:off x="345485" y="4070508"/>
            <a:ext cx="7560000" cy="2592000"/>
          </a:xfrm>
          <a:prstGeom prst="rect">
            <a:avLst/>
          </a:prstGeom>
          <a:noFill/>
          <a:ln cap="flat" cmpd="sng" w="127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461" name="Google Shape;461;p14"/>
          <p:cNvSpPr/>
          <p:nvPr/>
        </p:nvSpPr>
        <p:spPr>
          <a:xfrm>
            <a:off x="8157246" y="4160421"/>
            <a:ext cx="3852000" cy="95410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Veedurías en salud, oficinas de control Interno, contralorías departamentales y municipales, Secretarías de Salud, Personerías y otras entidades.</a:t>
            </a:r>
            <a:endParaRPr/>
          </a:p>
        </p:txBody>
      </p:sp>
      <p:sp>
        <p:nvSpPr>
          <p:cNvPr id="462" name="Google Shape;462;p14"/>
          <p:cNvSpPr/>
          <p:nvPr/>
        </p:nvSpPr>
        <p:spPr>
          <a:xfrm>
            <a:off x="8157246" y="5294624"/>
            <a:ext cx="3852000"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informan a la red los resultados de las actuaciones que realizan al interior de cada entidad respecto del SGSSS, así como las decisiones tomadas desde su competencia individual.</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66" name="Shape 466"/>
        <p:cNvGrpSpPr/>
        <p:nvPr/>
      </p:nvGrpSpPr>
      <p:grpSpPr>
        <a:xfrm>
          <a:off x="0" y="0"/>
          <a:ext cx="0" cy="0"/>
          <a:chOff x="0" y="0"/>
          <a:chExt cx="0" cy="0"/>
        </a:xfrm>
      </p:grpSpPr>
      <p:sp>
        <p:nvSpPr>
          <p:cNvPr id="467" name="Google Shape;467;p15"/>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468" name="Google Shape;468;p15"/>
          <p:cNvSpPr txBox="1"/>
          <p:nvPr/>
        </p:nvSpPr>
        <p:spPr>
          <a:xfrm>
            <a:off x="3970013" y="1742058"/>
            <a:ext cx="4317306" cy="369332"/>
          </a:xfrm>
          <a:prstGeom prst="rect">
            <a:avLst/>
          </a:prstGeom>
          <a:solidFill>
            <a:schemeClr val="accent4"/>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dk1"/>
                </a:solidFill>
                <a:latin typeface="Calibri"/>
                <a:ea typeface="Calibri"/>
                <a:cs typeface="Calibri"/>
                <a:sym typeface="Calibri"/>
              </a:rPr>
              <a:t>Red de controladores (Funciones)</a:t>
            </a:r>
            <a:endParaRPr/>
          </a:p>
        </p:txBody>
      </p:sp>
      <p:sp>
        <p:nvSpPr>
          <p:cNvPr id="469" name="Google Shape;469;p15"/>
          <p:cNvSpPr/>
          <p:nvPr/>
        </p:nvSpPr>
        <p:spPr>
          <a:xfrm>
            <a:off x="320847" y="3261194"/>
            <a:ext cx="558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Elaborar y desarrollar una agenda de trabajo conjunta para el abordaje articulado de los temas estratégicos del sector salud.</a:t>
            </a:r>
            <a:endParaRPr/>
          </a:p>
        </p:txBody>
      </p:sp>
      <p:sp>
        <p:nvSpPr>
          <p:cNvPr id="470" name="Google Shape;470;p15"/>
          <p:cNvSpPr/>
          <p:nvPr/>
        </p:nvSpPr>
        <p:spPr>
          <a:xfrm>
            <a:off x="320847" y="2423712"/>
            <a:ext cx="5580000" cy="73866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Definir las Políticas de Operación Interna, que permitan establecer: líneas de intervención y estrategias para identificar, contener y sancionar prácticas indebidas en el Sistema General de Seguridad Social en Salud</a:t>
            </a:r>
            <a:endParaRPr/>
          </a:p>
        </p:txBody>
      </p:sp>
      <p:sp>
        <p:nvSpPr>
          <p:cNvPr id="471" name="Google Shape;471;p15"/>
          <p:cNvSpPr/>
          <p:nvPr/>
        </p:nvSpPr>
        <p:spPr>
          <a:xfrm>
            <a:off x="320847" y="3883232"/>
            <a:ext cx="5580000" cy="73866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Establecer mecanismos de coordinación, cooperación y concertación interinstitucional, para el intercambio de información y prácticas exitosas que permitan fortalecer la gestión de las entidades que conforman la red.</a:t>
            </a:r>
            <a:endParaRPr/>
          </a:p>
        </p:txBody>
      </p:sp>
      <p:sp>
        <p:nvSpPr>
          <p:cNvPr id="472" name="Google Shape;472;p15"/>
          <p:cNvSpPr/>
          <p:nvPr/>
        </p:nvSpPr>
        <p:spPr>
          <a:xfrm>
            <a:off x="320847" y="4720714"/>
            <a:ext cx="5580000" cy="73866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Realizar estudios técnicos que permitan identificar en el territorio nacional, la problemática en Salud y el estado de los Vigilados del SGSSS a fin de priorizar las regiones a intervenir.</a:t>
            </a:r>
            <a:endParaRPr/>
          </a:p>
        </p:txBody>
      </p:sp>
      <p:sp>
        <p:nvSpPr>
          <p:cNvPr id="473" name="Google Shape;473;p15"/>
          <p:cNvSpPr/>
          <p:nvPr/>
        </p:nvSpPr>
        <p:spPr>
          <a:xfrm>
            <a:off x="320847" y="5558198"/>
            <a:ext cx="5580000" cy="116955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Implementar estrategias conjuntas de monitoreo permanente a integrantes del SGSSS, identificados con altos niveles de exposición a riesgoso vulnerabilidad externa e interna, que deriven en una afectación colectiva del derecho a la salud, los recursos públicos y la estabilidad de otros agentes del sistema.</a:t>
            </a:r>
            <a:endParaRPr/>
          </a:p>
        </p:txBody>
      </p:sp>
      <p:sp>
        <p:nvSpPr>
          <p:cNvPr id="474" name="Google Shape;474;p15"/>
          <p:cNvSpPr/>
          <p:nvPr/>
        </p:nvSpPr>
        <p:spPr>
          <a:xfrm>
            <a:off x="6286751" y="2423712"/>
            <a:ext cx="5724000" cy="95410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Solicitar, compartir o trasladar por competencia, información acerca de los hallazgos de sus actuaciones bajo cadenas de custodia y seguridad de la información entre las entidades participantes en la red de controladores del sector salud.</a:t>
            </a:r>
            <a:endParaRPr/>
          </a:p>
        </p:txBody>
      </p:sp>
      <p:sp>
        <p:nvSpPr>
          <p:cNvPr id="475" name="Google Shape;475;p15"/>
          <p:cNvSpPr/>
          <p:nvPr/>
        </p:nvSpPr>
        <p:spPr>
          <a:xfrm>
            <a:off x="6286751" y="3422777"/>
            <a:ext cx="5724000" cy="73866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Decidir sobre la realización de investigaciones especializadas, conjuntas y/o complementarias, respecto de los asuntos priorizados en la agenda de trabajo.</a:t>
            </a:r>
            <a:endParaRPr/>
          </a:p>
        </p:txBody>
      </p:sp>
      <p:sp>
        <p:nvSpPr>
          <p:cNvPr id="476" name="Google Shape;476;p15"/>
          <p:cNvSpPr/>
          <p:nvPr/>
        </p:nvSpPr>
        <p:spPr>
          <a:xfrm>
            <a:off x="6286751" y="4206399"/>
            <a:ext cx="5724000" cy="95410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Implementar un programa de sensibilización permanente sobre buenas prácticas de administración del servicio público de la salud y lucha contra la corrupción, dirigido a las entidades del sector salud, así como canales de control social que promuevan la transparencia de las actuaciones del sector.</a:t>
            </a:r>
            <a:endParaRPr/>
          </a:p>
        </p:txBody>
      </p:sp>
      <p:sp>
        <p:nvSpPr>
          <p:cNvPr id="477" name="Google Shape;477;p15"/>
          <p:cNvSpPr/>
          <p:nvPr/>
        </p:nvSpPr>
        <p:spPr>
          <a:xfrm>
            <a:off x="167944" y="2717626"/>
            <a:ext cx="180000" cy="1800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478" name="Google Shape;478;p15"/>
          <p:cNvSpPr/>
          <p:nvPr/>
        </p:nvSpPr>
        <p:spPr>
          <a:xfrm>
            <a:off x="167944" y="3447812"/>
            <a:ext cx="180000" cy="1800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479" name="Google Shape;479;p15"/>
          <p:cNvSpPr/>
          <p:nvPr/>
        </p:nvSpPr>
        <p:spPr>
          <a:xfrm>
            <a:off x="167944" y="4188951"/>
            <a:ext cx="180000" cy="1800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480" name="Google Shape;480;p15"/>
          <p:cNvSpPr/>
          <p:nvPr/>
        </p:nvSpPr>
        <p:spPr>
          <a:xfrm>
            <a:off x="167944" y="5012264"/>
            <a:ext cx="180000" cy="1800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481" name="Google Shape;481;p15"/>
          <p:cNvSpPr/>
          <p:nvPr/>
        </p:nvSpPr>
        <p:spPr>
          <a:xfrm>
            <a:off x="167944" y="6016311"/>
            <a:ext cx="180000" cy="1800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482" name="Google Shape;482;p15"/>
          <p:cNvSpPr/>
          <p:nvPr/>
        </p:nvSpPr>
        <p:spPr>
          <a:xfrm>
            <a:off x="6128666" y="2870027"/>
            <a:ext cx="180000" cy="1800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483" name="Google Shape;483;p15"/>
          <p:cNvSpPr/>
          <p:nvPr/>
        </p:nvSpPr>
        <p:spPr>
          <a:xfrm>
            <a:off x="6286751" y="5205464"/>
            <a:ext cx="5724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Coordinar acciones con la Comisión Nacional de Moralización para abordar las problemáticas de corrupción y fraude en el sector Salud.</a:t>
            </a:r>
            <a:endParaRPr/>
          </a:p>
        </p:txBody>
      </p:sp>
      <p:sp>
        <p:nvSpPr>
          <p:cNvPr id="484" name="Google Shape;484;p15"/>
          <p:cNvSpPr/>
          <p:nvPr/>
        </p:nvSpPr>
        <p:spPr>
          <a:xfrm>
            <a:off x="6286751" y="5773642"/>
            <a:ext cx="5724000" cy="95410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Presentar periódicamente, las acciones a emprender o los resultados de la gestión adelantada por cada entidad, de manera que se facilite la colaboración o actuación recíproca o complementaria o se evite la duplicidad de esfuerzos, conforme a la agenda de trabajo de la red.</a:t>
            </a:r>
            <a:endParaRPr/>
          </a:p>
        </p:txBody>
      </p:sp>
      <p:sp>
        <p:nvSpPr>
          <p:cNvPr id="485" name="Google Shape;485;p15"/>
          <p:cNvSpPr/>
          <p:nvPr/>
        </p:nvSpPr>
        <p:spPr>
          <a:xfrm>
            <a:off x="6128666" y="3756376"/>
            <a:ext cx="180000" cy="1800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486" name="Google Shape;486;p15"/>
          <p:cNvSpPr/>
          <p:nvPr/>
        </p:nvSpPr>
        <p:spPr>
          <a:xfrm>
            <a:off x="6128666" y="4612777"/>
            <a:ext cx="180000" cy="1800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487" name="Google Shape;487;p15"/>
          <p:cNvSpPr/>
          <p:nvPr/>
        </p:nvSpPr>
        <p:spPr>
          <a:xfrm>
            <a:off x="6128666" y="5417431"/>
            <a:ext cx="180000" cy="1800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488" name="Google Shape;488;p15"/>
          <p:cNvSpPr/>
          <p:nvPr/>
        </p:nvSpPr>
        <p:spPr>
          <a:xfrm>
            <a:off x="6128666" y="6160695"/>
            <a:ext cx="180000" cy="1800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92" name="Shape 492"/>
        <p:cNvGrpSpPr/>
        <p:nvPr/>
      </p:nvGrpSpPr>
      <p:grpSpPr>
        <a:xfrm>
          <a:off x="0" y="0"/>
          <a:ext cx="0" cy="0"/>
          <a:chOff x="0" y="0"/>
          <a:chExt cx="0" cy="0"/>
        </a:xfrm>
      </p:grpSpPr>
      <p:sp>
        <p:nvSpPr>
          <p:cNvPr id="493" name="Google Shape;493;p16"/>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494" name="Google Shape;494;p16"/>
          <p:cNvSpPr txBox="1"/>
          <p:nvPr/>
        </p:nvSpPr>
        <p:spPr>
          <a:xfrm>
            <a:off x="3189513" y="1605337"/>
            <a:ext cx="6080791" cy="461665"/>
          </a:xfrm>
          <a:prstGeom prst="rect">
            <a:avLst/>
          </a:prstGeom>
          <a:solidFill>
            <a:schemeClr val="accent4"/>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2400" u="none" cap="none" strike="noStrike">
                <a:solidFill>
                  <a:schemeClr val="dk1"/>
                </a:solidFill>
                <a:latin typeface="Calibri"/>
                <a:ea typeface="Calibri"/>
                <a:cs typeface="Calibri"/>
                <a:sym typeface="Calibri"/>
              </a:rPr>
              <a:t>Red de controladores (Líneas de intervención)</a:t>
            </a:r>
            <a:endParaRPr/>
          </a:p>
        </p:txBody>
      </p:sp>
      <p:grpSp>
        <p:nvGrpSpPr>
          <p:cNvPr id="495" name="Google Shape;495;p16"/>
          <p:cNvGrpSpPr/>
          <p:nvPr/>
        </p:nvGrpSpPr>
        <p:grpSpPr>
          <a:xfrm>
            <a:off x="-4727152" y="1249364"/>
            <a:ext cx="16415230" cy="6335513"/>
            <a:chOff x="-5320172" y="-814812"/>
            <a:chExt cx="16415230" cy="6335513"/>
          </a:xfrm>
        </p:grpSpPr>
        <p:sp>
          <p:nvSpPr>
            <p:cNvPr id="496" name="Google Shape;496;p16"/>
            <p:cNvSpPr/>
            <p:nvPr/>
          </p:nvSpPr>
          <p:spPr>
            <a:xfrm>
              <a:off x="-5320172" y="-814812"/>
              <a:ext cx="6335513" cy="6335513"/>
            </a:xfrm>
            <a:prstGeom prst="blockArc">
              <a:avLst>
                <a:gd fmla="val 18900000" name="adj1"/>
                <a:gd fmla="val 2700000" name="adj2"/>
                <a:gd fmla="val 341" name="adj3"/>
              </a:avLst>
            </a:prstGeom>
            <a:noFill/>
            <a:ln cap="flat" cmpd="sng" w="12700">
              <a:solidFill>
                <a:schemeClr val="accent4"/>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7" name="Google Shape;497;p16"/>
            <p:cNvSpPr/>
            <p:nvPr/>
          </p:nvSpPr>
          <p:spPr>
            <a:xfrm>
              <a:off x="653177" y="470588"/>
              <a:ext cx="10441881" cy="941177"/>
            </a:xfrm>
            <a:prstGeom prst="rect">
              <a:avLst/>
            </a:prstGeom>
            <a:solidFill>
              <a:schemeClr val="accent4"/>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16"/>
            <p:cNvSpPr txBox="1"/>
            <p:nvPr/>
          </p:nvSpPr>
          <p:spPr>
            <a:xfrm>
              <a:off x="653177" y="470588"/>
              <a:ext cx="10441881" cy="941177"/>
            </a:xfrm>
            <a:prstGeom prst="rect">
              <a:avLst/>
            </a:prstGeom>
            <a:noFill/>
            <a:ln>
              <a:noFill/>
            </a:ln>
          </p:spPr>
          <p:txBody>
            <a:bodyPr anchorCtr="0" anchor="ctr" bIns="50800" lIns="747050" spcFirstLastPara="1" rIns="50800" wrap="square" tIns="50800">
              <a:noAutofit/>
            </a:bodyPr>
            <a:lstStyle/>
            <a:p>
              <a:pPr indent="0" lvl="0" marL="0" marR="0" rtl="0" algn="just">
                <a:lnSpc>
                  <a:spcPct val="90000"/>
                </a:lnSpc>
                <a:spcBef>
                  <a:spcPts val="0"/>
                </a:spcBef>
                <a:spcAft>
                  <a:spcPts val="0"/>
                </a:spcAft>
                <a:buClr>
                  <a:schemeClr val="dk1"/>
                </a:buClr>
                <a:buSzPts val="2000"/>
                <a:buFont typeface="Calibri"/>
                <a:buNone/>
              </a:pPr>
              <a:r>
                <a:rPr b="0" i="0" lang="es-CO" sz="2000" u="sng" cap="none" strike="noStrike">
                  <a:solidFill>
                    <a:schemeClr val="dk1"/>
                  </a:solidFill>
                  <a:latin typeface="Calibri"/>
                  <a:ea typeface="Calibri"/>
                  <a:cs typeface="Calibri"/>
                  <a:sym typeface="Calibri"/>
                </a:rPr>
                <a:t>Preventiva</a:t>
              </a:r>
              <a:r>
                <a:rPr b="0" i="0" lang="es-CO" sz="2000" u="none" cap="none" strike="noStrike">
                  <a:solidFill>
                    <a:schemeClr val="dk1"/>
                  </a:solidFill>
                  <a:latin typeface="Calibri"/>
                  <a:ea typeface="Calibri"/>
                  <a:cs typeface="Calibri"/>
                  <a:sym typeface="Calibri"/>
                </a:rPr>
                <a:t>: anticiparse a la materialización de eventos previsibles que puedan desestabilizar el sistema de salud, a través de la trazabilidad a indicadores, alertas tempranas, estudios técnicos predictivos, entre otros</a:t>
              </a:r>
              <a:endParaRPr/>
            </a:p>
          </p:txBody>
        </p:sp>
        <p:sp>
          <p:nvSpPr>
            <p:cNvPr id="499" name="Google Shape;499;p16"/>
            <p:cNvSpPr/>
            <p:nvPr/>
          </p:nvSpPr>
          <p:spPr>
            <a:xfrm>
              <a:off x="64941" y="352941"/>
              <a:ext cx="1176472" cy="1176472"/>
            </a:xfrm>
            <a:prstGeom prst="ellipse">
              <a:avLst/>
            </a:prstGeom>
            <a:solidFill>
              <a:schemeClr val="lt1"/>
            </a:solidFill>
            <a:ln cap="flat" cmpd="sng" w="12700">
              <a:solidFill>
                <a:schemeClr val="accent4"/>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0" name="Google Shape;500;p16"/>
            <p:cNvSpPr/>
            <p:nvPr/>
          </p:nvSpPr>
          <p:spPr>
            <a:xfrm>
              <a:off x="995295" y="1882355"/>
              <a:ext cx="10099763" cy="941177"/>
            </a:xfrm>
            <a:prstGeom prst="rect">
              <a:avLst/>
            </a:prstGeom>
            <a:solidFill>
              <a:schemeClr val="accent4"/>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1" name="Google Shape;501;p16"/>
            <p:cNvSpPr txBox="1"/>
            <p:nvPr/>
          </p:nvSpPr>
          <p:spPr>
            <a:xfrm>
              <a:off x="995295" y="1882355"/>
              <a:ext cx="10099763" cy="941177"/>
            </a:xfrm>
            <a:prstGeom prst="rect">
              <a:avLst/>
            </a:prstGeom>
            <a:noFill/>
            <a:ln>
              <a:noFill/>
            </a:ln>
          </p:spPr>
          <p:txBody>
            <a:bodyPr anchorCtr="0" anchor="ctr" bIns="50800" lIns="747050" spcFirstLastPara="1" rIns="50800" wrap="square" tIns="50800">
              <a:noAutofit/>
            </a:bodyPr>
            <a:lstStyle/>
            <a:p>
              <a:pPr indent="0" lvl="0" marL="0" marR="0" rtl="0" algn="l">
                <a:lnSpc>
                  <a:spcPct val="90000"/>
                </a:lnSpc>
                <a:spcBef>
                  <a:spcPts val="0"/>
                </a:spcBef>
                <a:spcAft>
                  <a:spcPts val="0"/>
                </a:spcAft>
                <a:buClr>
                  <a:schemeClr val="dk1"/>
                </a:buClr>
                <a:buSzPts val="2000"/>
                <a:buFont typeface="Calibri"/>
                <a:buNone/>
              </a:pPr>
              <a:r>
                <a:rPr b="0" i="0" lang="es-CO" sz="2000" u="sng" cap="none" strike="noStrike">
                  <a:solidFill>
                    <a:schemeClr val="dk1"/>
                  </a:solidFill>
                  <a:latin typeface="Calibri"/>
                  <a:ea typeface="Calibri"/>
                  <a:cs typeface="Calibri"/>
                  <a:sym typeface="Calibri"/>
                </a:rPr>
                <a:t>Apoyo a la Función Sancionatoria-Complementaria</a:t>
              </a:r>
              <a:r>
                <a:rPr b="0" i="0" lang="es-CO" sz="2000" u="none" cap="none" strike="noStrike">
                  <a:solidFill>
                    <a:schemeClr val="dk1"/>
                  </a:solidFill>
                  <a:latin typeface="Calibri"/>
                  <a:ea typeface="Calibri"/>
                  <a:cs typeface="Calibri"/>
                  <a:sym typeface="Calibri"/>
                </a:rPr>
                <a:t>: las entidades congregadas en la red podrán complementar entre sí las acciones de control, de tal manera que en el sistema de salud, frente a todo acto contrario a la ley</a:t>
              </a:r>
              <a:endParaRPr/>
            </a:p>
          </p:txBody>
        </p:sp>
        <p:sp>
          <p:nvSpPr>
            <p:cNvPr id="502" name="Google Shape;502;p16"/>
            <p:cNvSpPr/>
            <p:nvPr/>
          </p:nvSpPr>
          <p:spPr>
            <a:xfrm>
              <a:off x="407059" y="1764708"/>
              <a:ext cx="1176472" cy="1176472"/>
            </a:xfrm>
            <a:prstGeom prst="ellipse">
              <a:avLst/>
            </a:prstGeom>
            <a:solidFill>
              <a:schemeClr val="lt1"/>
            </a:solidFill>
            <a:ln cap="flat" cmpd="sng" w="12700">
              <a:solidFill>
                <a:schemeClr val="accent4"/>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3" name="Google Shape;503;p16"/>
            <p:cNvSpPr/>
            <p:nvPr/>
          </p:nvSpPr>
          <p:spPr>
            <a:xfrm>
              <a:off x="653177" y="3294121"/>
              <a:ext cx="10441881" cy="941177"/>
            </a:xfrm>
            <a:prstGeom prst="rect">
              <a:avLst/>
            </a:prstGeom>
            <a:solidFill>
              <a:schemeClr val="accent4"/>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4" name="Google Shape;504;p16"/>
            <p:cNvSpPr txBox="1"/>
            <p:nvPr/>
          </p:nvSpPr>
          <p:spPr>
            <a:xfrm>
              <a:off x="653177" y="3294121"/>
              <a:ext cx="10441881" cy="941177"/>
            </a:xfrm>
            <a:prstGeom prst="rect">
              <a:avLst/>
            </a:prstGeom>
            <a:noFill/>
            <a:ln>
              <a:noFill/>
            </a:ln>
          </p:spPr>
          <p:txBody>
            <a:bodyPr anchorCtr="0" anchor="ctr" bIns="50800" lIns="747050" spcFirstLastPara="1" rIns="50800" wrap="square" tIns="50800">
              <a:noAutofit/>
            </a:bodyPr>
            <a:lstStyle/>
            <a:p>
              <a:pPr indent="0" lvl="0" marL="0" marR="0" rtl="0" algn="just">
                <a:lnSpc>
                  <a:spcPct val="90000"/>
                </a:lnSpc>
                <a:spcBef>
                  <a:spcPts val="0"/>
                </a:spcBef>
                <a:spcAft>
                  <a:spcPts val="0"/>
                </a:spcAft>
                <a:buClr>
                  <a:schemeClr val="dk1"/>
                </a:buClr>
                <a:buSzPts val="2000"/>
                <a:buFont typeface="Calibri"/>
                <a:buNone/>
              </a:pPr>
              <a:r>
                <a:rPr b="0" i="0" lang="es-CO" sz="2000" u="sng" cap="none" strike="noStrike">
                  <a:solidFill>
                    <a:schemeClr val="dk1"/>
                  </a:solidFill>
                  <a:latin typeface="Calibri"/>
                  <a:ea typeface="Calibri"/>
                  <a:cs typeface="Calibri"/>
                  <a:sym typeface="Calibri"/>
                </a:rPr>
                <a:t>Gestión</a:t>
              </a:r>
              <a:r>
                <a:rPr b="0" i="0" lang="es-CO" sz="2000" u="none" cap="none" strike="noStrike">
                  <a:solidFill>
                    <a:schemeClr val="dk1"/>
                  </a:solidFill>
                  <a:latin typeface="Calibri"/>
                  <a:ea typeface="Calibri"/>
                  <a:cs typeface="Calibri"/>
                  <a:sym typeface="Calibri"/>
                </a:rPr>
                <a:t>: acciones de convocatoria a otras entidades del Estado (que no hacen parte del sector salud) para coordinar con ellas, estrategias que aporten a la solución de las problemáticas identificadas.</a:t>
              </a:r>
              <a:endParaRPr/>
            </a:p>
          </p:txBody>
        </p:sp>
        <p:sp>
          <p:nvSpPr>
            <p:cNvPr id="505" name="Google Shape;505;p16"/>
            <p:cNvSpPr/>
            <p:nvPr/>
          </p:nvSpPr>
          <p:spPr>
            <a:xfrm>
              <a:off x="64941" y="3176474"/>
              <a:ext cx="1176472" cy="1176472"/>
            </a:xfrm>
            <a:prstGeom prst="ellipse">
              <a:avLst/>
            </a:prstGeom>
            <a:solidFill>
              <a:schemeClr val="lt1"/>
            </a:solidFill>
            <a:ln cap="flat" cmpd="sng" w="12700">
              <a:solidFill>
                <a:schemeClr val="accent4"/>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06" name="Google Shape;506;p16"/>
          <p:cNvSpPr txBox="1"/>
          <p:nvPr/>
        </p:nvSpPr>
        <p:spPr>
          <a:xfrm>
            <a:off x="1223511" y="3721334"/>
            <a:ext cx="613611" cy="120032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7200" u="none" cap="none" strike="noStrike">
                <a:solidFill>
                  <a:schemeClr val="accent4"/>
                </a:solidFill>
                <a:latin typeface="Calibri"/>
                <a:ea typeface="Calibri"/>
                <a:cs typeface="Calibri"/>
                <a:sym typeface="Calibri"/>
              </a:rPr>
              <a:t>2</a:t>
            </a:r>
            <a:endParaRPr/>
          </a:p>
        </p:txBody>
      </p:sp>
      <p:sp>
        <p:nvSpPr>
          <p:cNvPr id="507" name="Google Shape;507;p16"/>
          <p:cNvSpPr txBox="1"/>
          <p:nvPr/>
        </p:nvSpPr>
        <p:spPr>
          <a:xfrm>
            <a:off x="916706" y="2377702"/>
            <a:ext cx="613611" cy="120032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7200" u="none" cap="none" strike="noStrike">
                <a:solidFill>
                  <a:schemeClr val="accent4"/>
                </a:solidFill>
                <a:latin typeface="Calibri"/>
                <a:ea typeface="Calibri"/>
                <a:cs typeface="Calibri"/>
                <a:sym typeface="Calibri"/>
              </a:rPr>
              <a:t>1</a:t>
            </a:r>
            <a:endParaRPr/>
          </a:p>
        </p:txBody>
      </p:sp>
      <p:sp>
        <p:nvSpPr>
          <p:cNvPr id="508" name="Google Shape;508;p16"/>
          <p:cNvSpPr txBox="1"/>
          <p:nvPr/>
        </p:nvSpPr>
        <p:spPr>
          <a:xfrm>
            <a:off x="916706" y="5195594"/>
            <a:ext cx="613611" cy="120032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7200" u="none" cap="none" strike="noStrike">
                <a:solidFill>
                  <a:schemeClr val="accent4"/>
                </a:solidFill>
                <a:latin typeface="Calibri"/>
                <a:ea typeface="Calibri"/>
                <a:cs typeface="Calibri"/>
                <a:sym typeface="Calibri"/>
              </a:rPr>
              <a:t>3</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12" name="Shape 512"/>
        <p:cNvGrpSpPr/>
        <p:nvPr/>
      </p:nvGrpSpPr>
      <p:grpSpPr>
        <a:xfrm>
          <a:off x="0" y="0"/>
          <a:ext cx="0" cy="0"/>
          <a:chOff x="0" y="0"/>
          <a:chExt cx="0" cy="0"/>
        </a:xfrm>
      </p:grpSpPr>
      <p:sp>
        <p:nvSpPr>
          <p:cNvPr id="513" name="Google Shape;513;p17"/>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514" name="Google Shape;514;p17"/>
          <p:cNvSpPr/>
          <p:nvPr/>
        </p:nvSpPr>
        <p:spPr>
          <a:xfrm>
            <a:off x="4148510" y="2364166"/>
            <a:ext cx="3420000" cy="83099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dk1"/>
                </a:solidFill>
                <a:latin typeface="Calibri"/>
                <a:ea typeface="Calibri"/>
                <a:cs typeface="Calibri"/>
                <a:sym typeface="Calibri"/>
              </a:rPr>
              <a:t>Todas las personas afiliadas al Sistema General de Seguridad Social en Salud pueden participar de los mismos.</a:t>
            </a:r>
            <a:endParaRPr/>
          </a:p>
        </p:txBody>
      </p:sp>
      <p:sp>
        <p:nvSpPr>
          <p:cNvPr id="515" name="Google Shape;515;p17"/>
          <p:cNvSpPr/>
          <p:nvPr/>
        </p:nvSpPr>
        <p:spPr>
          <a:xfrm>
            <a:off x="169257" y="2364166"/>
            <a:ext cx="3600000" cy="83099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dk1"/>
                </a:solidFill>
                <a:latin typeface="Calibri"/>
                <a:ea typeface="Calibri"/>
                <a:cs typeface="Calibri"/>
                <a:sym typeface="Calibri"/>
              </a:rPr>
              <a:t>Agrupación de afiliados del régimen contributivo y subsidiado, del Sistema General de Seguridad Social en Salud</a:t>
            </a:r>
            <a:endParaRPr/>
          </a:p>
        </p:txBody>
      </p:sp>
      <p:sp>
        <p:nvSpPr>
          <p:cNvPr id="516" name="Google Shape;516;p17"/>
          <p:cNvSpPr/>
          <p:nvPr/>
        </p:nvSpPr>
        <p:spPr>
          <a:xfrm>
            <a:off x="3781962" y="2329664"/>
            <a:ext cx="353843" cy="900000"/>
          </a:xfrm>
          <a:prstGeom prst="chevron">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17" name="Google Shape;517;p17"/>
          <p:cNvSpPr/>
          <p:nvPr/>
        </p:nvSpPr>
        <p:spPr>
          <a:xfrm>
            <a:off x="7947765" y="2241055"/>
            <a:ext cx="4068000" cy="1077218"/>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dk1"/>
                </a:solidFill>
                <a:latin typeface="Calibri"/>
                <a:ea typeface="Calibri"/>
                <a:cs typeface="Calibri"/>
                <a:sym typeface="Calibri"/>
              </a:rPr>
              <a:t>Las instituciones prestadoras de servicios de salud (públicas, privadas o mixtas), deben convocar a sus afiliados del régimen contributivo y subsidiado, para su constitución.</a:t>
            </a:r>
            <a:endParaRPr/>
          </a:p>
        </p:txBody>
      </p:sp>
      <p:sp>
        <p:nvSpPr>
          <p:cNvPr id="518" name="Google Shape;518;p17"/>
          <p:cNvSpPr/>
          <p:nvPr/>
        </p:nvSpPr>
        <p:spPr>
          <a:xfrm>
            <a:off x="7581215" y="2329664"/>
            <a:ext cx="353843" cy="900000"/>
          </a:xfrm>
          <a:prstGeom prst="chevron">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19" name="Google Shape;519;p17"/>
          <p:cNvSpPr txBox="1"/>
          <p:nvPr/>
        </p:nvSpPr>
        <p:spPr>
          <a:xfrm>
            <a:off x="2989466" y="1621312"/>
            <a:ext cx="6261068" cy="369332"/>
          </a:xfrm>
          <a:prstGeom prst="rect">
            <a:avLst/>
          </a:prstGeom>
          <a:solidFill>
            <a:schemeClr val="accent5"/>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lt1"/>
                </a:solidFill>
                <a:latin typeface="Calibri"/>
                <a:ea typeface="Calibri"/>
                <a:cs typeface="Calibri"/>
                <a:sym typeface="Calibri"/>
              </a:rPr>
              <a:t>ALIANZA O ASOCIACIÓN DE USUARIOS (Decreto 1757 de 1994)</a:t>
            </a:r>
            <a:endParaRPr b="1" i="0" sz="1600" u="none" cap="none" strike="noStrike">
              <a:solidFill>
                <a:schemeClr val="lt1"/>
              </a:solidFill>
              <a:latin typeface="Calibri"/>
              <a:ea typeface="Calibri"/>
              <a:cs typeface="Calibri"/>
              <a:sym typeface="Calibri"/>
            </a:endParaRPr>
          </a:p>
        </p:txBody>
      </p:sp>
      <p:cxnSp>
        <p:nvCxnSpPr>
          <p:cNvPr id="520" name="Google Shape;520;p17"/>
          <p:cNvCxnSpPr/>
          <p:nvPr/>
        </p:nvCxnSpPr>
        <p:spPr>
          <a:xfrm>
            <a:off x="360000" y="3415972"/>
            <a:ext cx="11520000" cy="0"/>
          </a:xfrm>
          <a:prstGeom prst="straightConnector1">
            <a:avLst/>
          </a:prstGeom>
          <a:noFill/>
          <a:ln cap="flat" cmpd="sng" w="25400">
            <a:solidFill>
              <a:schemeClr val="accent5"/>
            </a:solidFill>
            <a:prstDash val="dashDot"/>
            <a:miter lim="800000"/>
            <a:headEnd len="sm" w="sm" type="none"/>
            <a:tailEnd len="sm" w="sm" type="none"/>
          </a:ln>
        </p:spPr>
      </p:cxnSp>
      <p:sp>
        <p:nvSpPr>
          <p:cNvPr id="521" name="Google Shape;521;p17"/>
          <p:cNvSpPr/>
          <p:nvPr/>
        </p:nvSpPr>
        <p:spPr>
          <a:xfrm>
            <a:off x="1000969" y="3508267"/>
            <a:ext cx="3600000" cy="338554"/>
          </a:xfrm>
          <a:prstGeom prst="rect">
            <a:avLst/>
          </a:prstGeom>
          <a:solidFill>
            <a:schemeClr val="accent5"/>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lt1"/>
                </a:solidFill>
                <a:latin typeface="Calibri"/>
                <a:ea typeface="Calibri"/>
                <a:cs typeface="Calibri"/>
                <a:sym typeface="Calibri"/>
              </a:rPr>
              <a:t>Representación</a:t>
            </a:r>
            <a:endParaRPr/>
          </a:p>
        </p:txBody>
      </p:sp>
      <p:sp>
        <p:nvSpPr>
          <p:cNvPr id="522" name="Google Shape;522;p17"/>
          <p:cNvSpPr/>
          <p:nvPr/>
        </p:nvSpPr>
        <p:spPr>
          <a:xfrm>
            <a:off x="411064" y="3933485"/>
            <a:ext cx="540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Un (1) representante ante la Junta Directiva de la respectiva empresa promotora de salud pública y mixta</a:t>
            </a:r>
            <a:endParaRPr/>
          </a:p>
        </p:txBody>
      </p:sp>
      <p:sp>
        <p:nvSpPr>
          <p:cNvPr id="523" name="Google Shape;523;p17"/>
          <p:cNvSpPr/>
          <p:nvPr/>
        </p:nvSpPr>
        <p:spPr>
          <a:xfrm>
            <a:off x="411064" y="4490514"/>
            <a:ext cx="540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Un (1) representante ante la Junta Directiva de la institución prestataria de servicios de salud de carácter hospitalario, pública y mixta.</a:t>
            </a:r>
            <a:endParaRPr/>
          </a:p>
        </p:txBody>
      </p:sp>
      <p:sp>
        <p:nvSpPr>
          <p:cNvPr id="524" name="Google Shape;524;p17"/>
          <p:cNvSpPr/>
          <p:nvPr/>
        </p:nvSpPr>
        <p:spPr>
          <a:xfrm>
            <a:off x="203872" y="4087095"/>
            <a:ext cx="216000" cy="216000"/>
          </a:xfrm>
          <a:prstGeom prst="diamond">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525" name="Google Shape;525;p17"/>
          <p:cNvSpPr/>
          <p:nvPr/>
        </p:nvSpPr>
        <p:spPr>
          <a:xfrm>
            <a:off x="203872" y="4653270"/>
            <a:ext cx="216000" cy="216000"/>
          </a:xfrm>
          <a:prstGeom prst="diamond">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526" name="Google Shape;526;p17"/>
          <p:cNvSpPr/>
          <p:nvPr/>
        </p:nvSpPr>
        <p:spPr>
          <a:xfrm>
            <a:off x="195135" y="5182864"/>
            <a:ext cx="216000" cy="216000"/>
          </a:xfrm>
          <a:prstGeom prst="diamond">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527" name="Google Shape;527;p17"/>
          <p:cNvSpPr/>
          <p:nvPr/>
        </p:nvSpPr>
        <p:spPr>
          <a:xfrm>
            <a:off x="195135" y="5749039"/>
            <a:ext cx="216000" cy="216000"/>
          </a:xfrm>
          <a:prstGeom prst="diamond">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528" name="Google Shape;528;p17"/>
          <p:cNvSpPr/>
          <p:nvPr/>
        </p:nvSpPr>
        <p:spPr>
          <a:xfrm>
            <a:off x="411064" y="5047544"/>
            <a:ext cx="540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Un (1) representante ante el comité de participación comunitaria respectivo.</a:t>
            </a:r>
            <a:endParaRPr/>
          </a:p>
        </p:txBody>
      </p:sp>
      <p:sp>
        <p:nvSpPr>
          <p:cNvPr id="529" name="Google Shape;529;p17"/>
          <p:cNvSpPr/>
          <p:nvPr/>
        </p:nvSpPr>
        <p:spPr>
          <a:xfrm>
            <a:off x="411064" y="5604574"/>
            <a:ext cx="540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Un (1) representante ante el Consejo Territorial de Seguridad Social, elegido conforme a las normas que regulen la materia.</a:t>
            </a:r>
            <a:endParaRPr/>
          </a:p>
        </p:txBody>
      </p:sp>
      <p:sp>
        <p:nvSpPr>
          <p:cNvPr id="530" name="Google Shape;530;p17"/>
          <p:cNvSpPr/>
          <p:nvPr/>
        </p:nvSpPr>
        <p:spPr>
          <a:xfrm>
            <a:off x="6339545" y="5500863"/>
            <a:ext cx="5400000" cy="738664"/>
          </a:xfrm>
          <a:prstGeom prst="rect">
            <a:avLst/>
          </a:prstGeom>
          <a:solidFill>
            <a:srgbClr val="D8E2F3"/>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El representante de las asociaciones de usuarios del sector rural, ante el Consejo Nacional de Seguridad Social en Salud, será elegido conforme a las regulaciones sobre dicho Consejo</a:t>
            </a:r>
            <a:endParaRPr/>
          </a:p>
        </p:txBody>
      </p:sp>
      <p:sp>
        <p:nvSpPr>
          <p:cNvPr id="531" name="Google Shape;531;p17"/>
          <p:cNvSpPr/>
          <p:nvPr/>
        </p:nvSpPr>
        <p:spPr>
          <a:xfrm>
            <a:off x="195135" y="6315213"/>
            <a:ext cx="216000" cy="216000"/>
          </a:xfrm>
          <a:prstGeom prst="diamond">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532" name="Google Shape;532;p17"/>
          <p:cNvSpPr/>
          <p:nvPr/>
        </p:nvSpPr>
        <p:spPr>
          <a:xfrm>
            <a:off x="411064" y="6161603"/>
            <a:ext cx="540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Dos (2) representantes ante el comité de ética hospitalaria, de la respectiva institución prestataria de servicios de salud, pública o mixta.</a:t>
            </a:r>
            <a:endParaRPr/>
          </a:p>
        </p:txBody>
      </p:sp>
      <p:sp>
        <p:nvSpPr>
          <p:cNvPr id="533" name="Google Shape;533;p17"/>
          <p:cNvSpPr/>
          <p:nvPr/>
        </p:nvSpPr>
        <p:spPr>
          <a:xfrm>
            <a:off x="6339545" y="4598005"/>
            <a:ext cx="5400000" cy="738664"/>
          </a:xfrm>
          <a:prstGeom prst="rect">
            <a:avLst/>
          </a:prstGeom>
          <a:solidFill>
            <a:srgbClr val="D8E2F3"/>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Las alianzas o asociaciones de usuarios elegirán sus representantes en asamblea general, y entre los elegidos de éstas si hubieren varias asociaciones o alianzas de usuarios, para períodos de dos (2) años.</a:t>
            </a:r>
            <a:endParaRPr/>
          </a:p>
        </p:txBody>
      </p:sp>
      <p:sp>
        <p:nvSpPr>
          <p:cNvPr id="534" name="Google Shape;534;p17"/>
          <p:cNvSpPr/>
          <p:nvPr/>
        </p:nvSpPr>
        <p:spPr>
          <a:xfrm>
            <a:off x="6339545" y="3705772"/>
            <a:ext cx="5400000" cy="738664"/>
          </a:xfrm>
          <a:prstGeom prst="rect">
            <a:avLst/>
          </a:prstGeom>
          <a:solidFill>
            <a:srgbClr val="D8E2F3"/>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Las asociaciones de usuarios se constituirán con un número plural de usuarios, de los convocados a la Asamblea de Constitución por la respectiva institución</a:t>
            </a:r>
            <a:endParaRPr/>
          </a:p>
        </p:txBody>
      </p:sp>
      <p:sp>
        <p:nvSpPr>
          <p:cNvPr id="535" name="Google Shape;535;p17"/>
          <p:cNvSpPr/>
          <p:nvPr/>
        </p:nvSpPr>
        <p:spPr>
          <a:xfrm rot="10800000">
            <a:off x="6026993" y="3559146"/>
            <a:ext cx="288000" cy="2894431"/>
          </a:xfrm>
          <a:prstGeom prst="leftBrace">
            <a:avLst>
              <a:gd fmla="val 8333" name="adj1"/>
              <a:gd fmla="val 50000" name="adj2"/>
            </a:avLst>
          </a:prstGeom>
          <a:noFill/>
          <a:ln cap="flat" cmpd="sng" w="1905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9" name="Shape 539"/>
        <p:cNvGrpSpPr/>
        <p:nvPr/>
      </p:nvGrpSpPr>
      <p:grpSpPr>
        <a:xfrm>
          <a:off x="0" y="0"/>
          <a:ext cx="0" cy="0"/>
          <a:chOff x="0" y="0"/>
          <a:chExt cx="0" cy="0"/>
        </a:xfrm>
      </p:grpSpPr>
      <p:sp>
        <p:nvSpPr>
          <p:cNvPr id="540" name="Google Shape;540;p18"/>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541" name="Google Shape;541;p18"/>
          <p:cNvSpPr txBox="1"/>
          <p:nvPr/>
        </p:nvSpPr>
        <p:spPr>
          <a:xfrm>
            <a:off x="3787873" y="1682483"/>
            <a:ext cx="5159805" cy="369332"/>
          </a:xfrm>
          <a:prstGeom prst="rect">
            <a:avLst/>
          </a:prstGeom>
          <a:solidFill>
            <a:schemeClr val="accent5"/>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lt1"/>
                </a:solidFill>
                <a:latin typeface="Calibri"/>
                <a:ea typeface="Calibri"/>
                <a:cs typeface="Calibri"/>
                <a:sym typeface="Calibri"/>
              </a:rPr>
              <a:t>ALIANZA O ASOCIACIÓN DE USUARIOS (Funciones)</a:t>
            </a:r>
            <a:endParaRPr b="1" i="0" sz="1600" u="none" cap="none" strike="noStrike">
              <a:solidFill>
                <a:schemeClr val="lt1"/>
              </a:solidFill>
              <a:latin typeface="Calibri"/>
              <a:ea typeface="Calibri"/>
              <a:cs typeface="Calibri"/>
              <a:sym typeface="Calibri"/>
            </a:endParaRPr>
          </a:p>
        </p:txBody>
      </p:sp>
      <p:sp>
        <p:nvSpPr>
          <p:cNvPr id="542" name="Google Shape;542;p18"/>
          <p:cNvSpPr/>
          <p:nvPr/>
        </p:nvSpPr>
        <p:spPr>
          <a:xfrm>
            <a:off x="361085" y="3118466"/>
            <a:ext cx="55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Asesorar a sus asociados en la identificación y acceso al paquete de servicios.</a:t>
            </a:r>
            <a:endParaRPr/>
          </a:p>
        </p:txBody>
      </p:sp>
      <p:sp>
        <p:nvSpPr>
          <p:cNvPr id="543" name="Google Shape;543;p18"/>
          <p:cNvSpPr/>
          <p:nvPr/>
        </p:nvSpPr>
        <p:spPr>
          <a:xfrm>
            <a:off x="361085" y="2427254"/>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Asesorar a sus asociados en la libre elección de la entidad promotora de salud, las instituciones prestadoras de servicios y/o los profesionales adscritos o con vinculación laboral a la entidad promotora de salud.</a:t>
            </a:r>
            <a:endParaRPr/>
          </a:p>
        </p:txBody>
      </p:sp>
      <p:sp>
        <p:nvSpPr>
          <p:cNvPr id="544" name="Google Shape;544;p18"/>
          <p:cNvSpPr/>
          <p:nvPr/>
        </p:nvSpPr>
        <p:spPr>
          <a:xfrm>
            <a:off x="361085" y="3397216"/>
            <a:ext cx="5580000" cy="83099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Participar en las Juntas Directivas de las empresas promotoras de salud e instituciones prestatarias de servicios de salud, sean públicas o mixtas, para proponer y concertar las medidas necesarias para mantener y mejorar la calidad de los servicios y la atención al usuario.</a:t>
            </a:r>
            <a:endParaRPr/>
          </a:p>
        </p:txBody>
      </p:sp>
      <p:sp>
        <p:nvSpPr>
          <p:cNvPr id="545" name="Google Shape;545;p18"/>
          <p:cNvSpPr/>
          <p:nvPr/>
        </p:nvSpPr>
        <p:spPr>
          <a:xfrm>
            <a:off x="361085" y="4229964"/>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Mantener canales de comunicación con los afiliados que permitan conocer sus inquietudes y demandas para hacer propuestas ante las juntas directivas de la institución prestataria de servicios de salud y la empresa promotora de salud.</a:t>
            </a:r>
            <a:endParaRPr/>
          </a:p>
        </p:txBody>
      </p:sp>
      <p:sp>
        <p:nvSpPr>
          <p:cNvPr id="546" name="Google Shape;546;p18"/>
          <p:cNvSpPr/>
          <p:nvPr/>
        </p:nvSpPr>
        <p:spPr>
          <a:xfrm>
            <a:off x="361085" y="4878046"/>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Vigilar que las decisiones que se tomen en las juntas directivas, se apliquen según lo acordado</a:t>
            </a:r>
            <a:endParaRPr/>
          </a:p>
        </p:txBody>
      </p:sp>
      <p:sp>
        <p:nvSpPr>
          <p:cNvPr id="547" name="Google Shape;547;p18"/>
          <p:cNvSpPr/>
          <p:nvPr/>
        </p:nvSpPr>
        <p:spPr>
          <a:xfrm>
            <a:off x="361085" y="5341462"/>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Informar a las instancias que corresponda y a las instituciones prestatarias y empresas promotoras, si la calidad del servicio prestado no satisface la necesidad de sus afiliados.</a:t>
            </a:r>
            <a:endParaRPr/>
          </a:p>
        </p:txBody>
      </p:sp>
      <p:sp>
        <p:nvSpPr>
          <p:cNvPr id="548" name="Google Shape;548;p18"/>
          <p:cNvSpPr/>
          <p:nvPr/>
        </p:nvSpPr>
        <p:spPr>
          <a:xfrm>
            <a:off x="361085" y="5989542"/>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rgbClr val="000000"/>
                </a:solidFill>
                <a:latin typeface="Calibri"/>
                <a:ea typeface="Calibri"/>
                <a:cs typeface="Calibri"/>
                <a:sym typeface="Calibri"/>
              </a:rPr>
              <a:t>Proponer a las juntas directivas de los organismos o entidades de salud, los días y horarios de atención al público de acuerdo con las necesidades de la comunidad, según las normas de administración de personal del respectivo organismo.</a:t>
            </a:r>
            <a:endParaRPr b="0" i="0" sz="1200" u="none" cap="none" strike="noStrike">
              <a:solidFill>
                <a:schemeClr val="dk1"/>
              </a:solidFill>
              <a:latin typeface="Calibri"/>
              <a:ea typeface="Calibri"/>
              <a:cs typeface="Calibri"/>
              <a:sym typeface="Calibri"/>
            </a:endParaRPr>
          </a:p>
        </p:txBody>
      </p:sp>
      <p:sp>
        <p:nvSpPr>
          <p:cNvPr id="549" name="Google Shape;549;p18"/>
          <p:cNvSpPr/>
          <p:nvPr/>
        </p:nvSpPr>
        <p:spPr>
          <a:xfrm>
            <a:off x="6367776" y="2427254"/>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Vigilar que las tarifas y cuotas de recuperación correspondan a las condiciones socioeconómicas de los distintos grupos de la comunidad y que se apliquen de acuerdo con lo que para tal efecto se establezca.</a:t>
            </a:r>
            <a:endParaRPr/>
          </a:p>
        </p:txBody>
      </p:sp>
      <p:sp>
        <p:nvSpPr>
          <p:cNvPr id="550" name="Google Shape;550;p18"/>
          <p:cNvSpPr/>
          <p:nvPr/>
        </p:nvSpPr>
        <p:spPr>
          <a:xfrm>
            <a:off x="6367776" y="3180021"/>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Atender las quejas que los usuarios presenten sobre las deficiencias de los servicios y vigilar que se tomen los correctivos del caso.</a:t>
            </a:r>
            <a:endParaRPr/>
          </a:p>
        </p:txBody>
      </p:sp>
      <p:sp>
        <p:nvSpPr>
          <p:cNvPr id="551" name="Google Shape;551;p18"/>
          <p:cNvSpPr/>
          <p:nvPr/>
        </p:nvSpPr>
        <p:spPr>
          <a:xfrm>
            <a:off x="196949" y="2660419"/>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52" name="Google Shape;552;p18"/>
          <p:cNvSpPr/>
          <p:nvPr/>
        </p:nvSpPr>
        <p:spPr>
          <a:xfrm>
            <a:off x="196949" y="3178258"/>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553" name="Google Shape;553;p18"/>
          <p:cNvSpPr/>
          <p:nvPr/>
        </p:nvSpPr>
        <p:spPr>
          <a:xfrm>
            <a:off x="196949" y="3737983"/>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554" name="Google Shape;554;p18"/>
          <p:cNvSpPr/>
          <p:nvPr/>
        </p:nvSpPr>
        <p:spPr>
          <a:xfrm>
            <a:off x="196949" y="4478402"/>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55" name="Google Shape;555;p18"/>
          <p:cNvSpPr/>
          <p:nvPr/>
        </p:nvSpPr>
        <p:spPr>
          <a:xfrm>
            <a:off x="196949" y="4969557"/>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56" name="Google Shape;556;p18"/>
          <p:cNvSpPr/>
          <p:nvPr/>
        </p:nvSpPr>
        <p:spPr>
          <a:xfrm>
            <a:off x="196949" y="5590388"/>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57" name="Google Shape;557;p18"/>
          <p:cNvSpPr/>
          <p:nvPr/>
        </p:nvSpPr>
        <p:spPr>
          <a:xfrm>
            <a:off x="196949" y="6222707"/>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58" name="Google Shape;558;p18"/>
          <p:cNvSpPr/>
          <p:nvPr/>
        </p:nvSpPr>
        <p:spPr>
          <a:xfrm>
            <a:off x="6367776" y="3704992"/>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Proponer las medidas que mejoren la oportunidad y la calidad técnica y humana de los servicios de salud y preserven su menor costo y vigilar su cumplimiento.</a:t>
            </a:r>
            <a:endParaRPr/>
          </a:p>
        </p:txBody>
      </p:sp>
      <p:sp>
        <p:nvSpPr>
          <p:cNvPr id="559" name="Google Shape;559;p18"/>
          <p:cNvSpPr/>
          <p:nvPr/>
        </p:nvSpPr>
        <p:spPr>
          <a:xfrm>
            <a:off x="6367776" y="4229963"/>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Ejercer veedurías en las instituciones del sector, mediante sus representantes ante las empresas promotoras y/o ante las oficinas de atención a la comunidad.</a:t>
            </a:r>
            <a:endParaRPr/>
          </a:p>
        </p:txBody>
      </p:sp>
      <p:sp>
        <p:nvSpPr>
          <p:cNvPr id="560" name="Google Shape;560;p18"/>
          <p:cNvSpPr/>
          <p:nvPr/>
        </p:nvSpPr>
        <p:spPr>
          <a:xfrm>
            <a:off x="6367776" y="4754934"/>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Elegir democráticamente sus representantes ante la junta directiva de las empresas promotoras y las instituciones prestatarias de servicios de carácter hospitalario que correspondan, por y entre sus asociados, para períodos máximos de dos (2) años.</a:t>
            </a:r>
            <a:endParaRPr/>
          </a:p>
        </p:txBody>
      </p:sp>
      <p:sp>
        <p:nvSpPr>
          <p:cNvPr id="561" name="Google Shape;561;p18"/>
          <p:cNvSpPr/>
          <p:nvPr/>
        </p:nvSpPr>
        <p:spPr>
          <a:xfrm>
            <a:off x="6367776" y="5464571"/>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Elegir democráticamente sus representantes ante los comités de ética hospitalaria y los comités de participación comunitaria por períodos máximos de dos (2) años.</a:t>
            </a:r>
            <a:endParaRPr/>
          </a:p>
        </p:txBody>
      </p:sp>
      <p:sp>
        <p:nvSpPr>
          <p:cNvPr id="562" name="Google Shape;562;p18"/>
          <p:cNvSpPr/>
          <p:nvPr/>
        </p:nvSpPr>
        <p:spPr>
          <a:xfrm>
            <a:off x="6199473" y="2660419"/>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63" name="Google Shape;563;p18"/>
          <p:cNvSpPr/>
          <p:nvPr/>
        </p:nvSpPr>
        <p:spPr>
          <a:xfrm>
            <a:off x="6199473" y="3319932"/>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64" name="Google Shape;564;p18"/>
          <p:cNvSpPr/>
          <p:nvPr/>
        </p:nvSpPr>
        <p:spPr>
          <a:xfrm>
            <a:off x="6199473" y="3856934"/>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65" name="Google Shape;565;p18"/>
          <p:cNvSpPr/>
          <p:nvPr/>
        </p:nvSpPr>
        <p:spPr>
          <a:xfrm>
            <a:off x="6199473" y="4407901"/>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66" name="Google Shape;566;p18"/>
          <p:cNvSpPr/>
          <p:nvPr/>
        </p:nvSpPr>
        <p:spPr>
          <a:xfrm>
            <a:off x="6199473" y="5042613"/>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just">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67" name="Google Shape;567;p18"/>
          <p:cNvSpPr/>
          <p:nvPr/>
        </p:nvSpPr>
        <p:spPr>
          <a:xfrm>
            <a:off x="6199473" y="5649067"/>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68" name="Google Shape;568;p18"/>
          <p:cNvSpPr/>
          <p:nvPr/>
        </p:nvSpPr>
        <p:spPr>
          <a:xfrm>
            <a:off x="6367776" y="5989542"/>
            <a:ext cx="5580000" cy="646331"/>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Participar en el proceso de designación del representante ante el Consejo Territorial de Seguridad Social en Salud conforme a lo dispuesto en las disposiciones legales sobre la materia.</a:t>
            </a:r>
            <a:endParaRPr/>
          </a:p>
        </p:txBody>
      </p:sp>
      <p:sp>
        <p:nvSpPr>
          <p:cNvPr id="569" name="Google Shape;569;p18"/>
          <p:cNvSpPr/>
          <p:nvPr/>
        </p:nvSpPr>
        <p:spPr>
          <a:xfrm>
            <a:off x="6199473" y="6222707"/>
            <a:ext cx="180000" cy="1800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73" name="Shape 573"/>
        <p:cNvGrpSpPr/>
        <p:nvPr/>
      </p:nvGrpSpPr>
      <p:grpSpPr>
        <a:xfrm>
          <a:off x="0" y="0"/>
          <a:ext cx="0" cy="0"/>
          <a:chOff x="0" y="0"/>
          <a:chExt cx="0" cy="0"/>
        </a:xfrm>
      </p:grpSpPr>
      <p:sp>
        <p:nvSpPr>
          <p:cNvPr id="574" name="Google Shape;574;p19"/>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cxnSp>
        <p:nvCxnSpPr>
          <p:cNvPr id="575" name="Google Shape;575;p19"/>
          <p:cNvCxnSpPr/>
          <p:nvPr/>
        </p:nvCxnSpPr>
        <p:spPr>
          <a:xfrm>
            <a:off x="258801" y="3352545"/>
            <a:ext cx="11520000" cy="0"/>
          </a:xfrm>
          <a:prstGeom prst="straightConnector1">
            <a:avLst/>
          </a:prstGeom>
          <a:noFill/>
          <a:ln cap="flat" cmpd="sng" w="25400">
            <a:solidFill>
              <a:schemeClr val="accent6"/>
            </a:solidFill>
            <a:prstDash val="dashDot"/>
            <a:miter lim="800000"/>
            <a:headEnd len="sm" w="sm" type="none"/>
            <a:tailEnd len="sm" w="sm" type="none"/>
          </a:ln>
        </p:spPr>
      </p:cxnSp>
      <p:sp>
        <p:nvSpPr>
          <p:cNvPr id="576" name="Google Shape;576;p19"/>
          <p:cNvSpPr txBox="1"/>
          <p:nvPr/>
        </p:nvSpPr>
        <p:spPr>
          <a:xfrm>
            <a:off x="3321170" y="1500011"/>
            <a:ext cx="5785752" cy="369332"/>
          </a:xfrm>
          <a:prstGeom prst="rect">
            <a:avLst/>
          </a:prstGeom>
          <a:solidFill>
            <a:schemeClr val="accent6"/>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lt1"/>
                </a:solidFill>
                <a:latin typeface="Calibri"/>
                <a:ea typeface="Calibri"/>
                <a:cs typeface="Calibri"/>
                <a:sym typeface="Calibri"/>
              </a:rPr>
              <a:t>COMITÉ DE ÉTICA HOSPITALARIA (Decreto 1757 de 1994)</a:t>
            </a:r>
            <a:endParaRPr/>
          </a:p>
        </p:txBody>
      </p:sp>
      <p:sp>
        <p:nvSpPr>
          <p:cNvPr id="577" name="Google Shape;577;p19"/>
          <p:cNvSpPr/>
          <p:nvPr/>
        </p:nvSpPr>
        <p:spPr>
          <a:xfrm>
            <a:off x="4316727" y="2365105"/>
            <a:ext cx="3420000" cy="83099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dk1"/>
                </a:solidFill>
                <a:latin typeface="Calibri"/>
                <a:ea typeface="Calibri"/>
                <a:cs typeface="Calibri"/>
                <a:sym typeface="Calibri"/>
              </a:rPr>
              <a:t>Las instituciones prestatarias de servicios de salud (públicas, mixtas o privadas), deben conformarlos</a:t>
            </a:r>
            <a:endParaRPr/>
          </a:p>
        </p:txBody>
      </p:sp>
      <p:sp>
        <p:nvSpPr>
          <p:cNvPr id="578" name="Google Shape;578;p19"/>
          <p:cNvSpPr/>
          <p:nvPr/>
        </p:nvSpPr>
        <p:spPr>
          <a:xfrm>
            <a:off x="255522" y="2365105"/>
            <a:ext cx="3600000" cy="83099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dk1"/>
                </a:solidFill>
                <a:latin typeface="Calibri"/>
                <a:ea typeface="Calibri"/>
                <a:cs typeface="Calibri"/>
                <a:sym typeface="Calibri"/>
              </a:rPr>
              <a:t>Espacio multidisciplinario en el cual se promueven los programas de prevención y promoción en salud. </a:t>
            </a:r>
            <a:endParaRPr/>
          </a:p>
        </p:txBody>
      </p:sp>
      <p:sp>
        <p:nvSpPr>
          <p:cNvPr id="579" name="Google Shape;579;p19"/>
          <p:cNvSpPr/>
          <p:nvPr/>
        </p:nvSpPr>
        <p:spPr>
          <a:xfrm>
            <a:off x="3909203" y="2420603"/>
            <a:ext cx="353843" cy="720000"/>
          </a:xfrm>
          <a:prstGeom prst="chevron">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80" name="Google Shape;580;p19"/>
          <p:cNvSpPr/>
          <p:nvPr/>
        </p:nvSpPr>
        <p:spPr>
          <a:xfrm>
            <a:off x="8197930" y="2365105"/>
            <a:ext cx="3600000" cy="83099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dk1"/>
                </a:solidFill>
                <a:latin typeface="Calibri"/>
                <a:ea typeface="Calibri"/>
                <a:cs typeface="Calibri"/>
                <a:sym typeface="Calibri"/>
              </a:rPr>
              <a:t>Se atienden y canalizan las inquietudes y demandas sobre la prestación de servicios por parte de la institución.</a:t>
            </a:r>
            <a:endParaRPr/>
          </a:p>
        </p:txBody>
      </p:sp>
      <p:sp>
        <p:nvSpPr>
          <p:cNvPr id="581" name="Google Shape;581;p19"/>
          <p:cNvSpPr/>
          <p:nvPr/>
        </p:nvSpPr>
        <p:spPr>
          <a:xfrm>
            <a:off x="7790408" y="2420603"/>
            <a:ext cx="353843" cy="720000"/>
          </a:xfrm>
          <a:prstGeom prst="chevron">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582" name="Google Shape;582;p19"/>
          <p:cNvSpPr/>
          <p:nvPr/>
        </p:nvSpPr>
        <p:spPr>
          <a:xfrm>
            <a:off x="1031439" y="3458617"/>
            <a:ext cx="1987803" cy="338554"/>
          </a:xfrm>
          <a:prstGeom prst="rect">
            <a:avLst/>
          </a:prstGeom>
          <a:solidFill>
            <a:schemeClr val="accent6"/>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lt1"/>
                </a:solidFill>
                <a:latin typeface="Calibri"/>
                <a:ea typeface="Calibri"/>
                <a:cs typeface="Calibri"/>
                <a:sym typeface="Calibri"/>
              </a:rPr>
              <a:t>Representantes</a:t>
            </a:r>
            <a:endParaRPr/>
          </a:p>
        </p:txBody>
      </p:sp>
      <p:sp>
        <p:nvSpPr>
          <p:cNvPr id="583" name="Google Shape;583;p19"/>
          <p:cNvSpPr/>
          <p:nvPr/>
        </p:nvSpPr>
        <p:spPr>
          <a:xfrm>
            <a:off x="483256" y="4002743"/>
            <a:ext cx="360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El director de la institución prestataria o su delegado.</a:t>
            </a:r>
            <a:endParaRPr/>
          </a:p>
        </p:txBody>
      </p:sp>
      <p:sp>
        <p:nvSpPr>
          <p:cNvPr id="584" name="Google Shape;584;p19"/>
          <p:cNvSpPr/>
          <p:nvPr/>
        </p:nvSpPr>
        <p:spPr>
          <a:xfrm>
            <a:off x="483256" y="4413661"/>
            <a:ext cx="360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Un (1) representante del equipo médico y un representante del personal de enfermería, elegidos por y entre el personal de la institución.</a:t>
            </a:r>
            <a:endParaRPr/>
          </a:p>
        </p:txBody>
      </p:sp>
      <p:sp>
        <p:nvSpPr>
          <p:cNvPr id="585" name="Google Shape;585;p19"/>
          <p:cNvSpPr/>
          <p:nvPr/>
        </p:nvSpPr>
        <p:spPr>
          <a:xfrm>
            <a:off x="276064" y="4059603"/>
            <a:ext cx="216000" cy="216000"/>
          </a:xfrm>
          <a:prstGeom prst="diamond">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586" name="Google Shape;586;p19"/>
          <p:cNvSpPr/>
          <p:nvPr/>
        </p:nvSpPr>
        <p:spPr>
          <a:xfrm>
            <a:off x="276064" y="4641310"/>
            <a:ext cx="216000" cy="216000"/>
          </a:xfrm>
          <a:prstGeom prst="diamond">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587" name="Google Shape;587;p19"/>
          <p:cNvSpPr/>
          <p:nvPr/>
        </p:nvSpPr>
        <p:spPr>
          <a:xfrm>
            <a:off x="267327" y="5311208"/>
            <a:ext cx="216000" cy="216000"/>
          </a:xfrm>
          <a:prstGeom prst="diamond">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588" name="Google Shape;588;p19"/>
          <p:cNvSpPr/>
          <p:nvPr/>
        </p:nvSpPr>
        <p:spPr>
          <a:xfrm>
            <a:off x="267327" y="6175800"/>
            <a:ext cx="216000" cy="216000"/>
          </a:xfrm>
          <a:prstGeom prst="diamond">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589" name="Google Shape;589;p19"/>
          <p:cNvSpPr/>
          <p:nvPr/>
        </p:nvSpPr>
        <p:spPr>
          <a:xfrm>
            <a:off x="483256" y="5202537"/>
            <a:ext cx="360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Dos (2) representantes de la Alianza o de Usuarios de la Institución prestataria de servicios.</a:t>
            </a:r>
            <a:endParaRPr/>
          </a:p>
        </p:txBody>
      </p:sp>
      <p:sp>
        <p:nvSpPr>
          <p:cNvPr id="590" name="Google Shape;590;p19"/>
          <p:cNvSpPr/>
          <p:nvPr/>
        </p:nvSpPr>
        <p:spPr>
          <a:xfrm>
            <a:off x="483256" y="5806747"/>
            <a:ext cx="3600000" cy="83099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Dos (2) delegados elegidos por y entre los representantes de las organizaciones de la comunidad, que formen parte de los comités de participación comunitaria..</a:t>
            </a:r>
            <a:endParaRPr/>
          </a:p>
        </p:txBody>
      </p:sp>
      <p:sp>
        <p:nvSpPr>
          <p:cNvPr id="591" name="Google Shape;591;p19"/>
          <p:cNvSpPr/>
          <p:nvPr/>
        </p:nvSpPr>
        <p:spPr>
          <a:xfrm>
            <a:off x="207167" y="3862407"/>
            <a:ext cx="3960000" cy="2880000"/>
          </a:xfrm>
          <a:prstGeom prst="rect">
            <a:avLst/>
          </a:prstGeom>
          <a:noFill/>
          <a:ln cap="flat" cmpd="sng" w="12700">
            <a:solidFill>
              <a:schemeClr val="accent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592" name="Google Shape;592;p19"/>
          <p:cNvSpPr/>
          <p:nvPr/>
        </p:nvSpPr>
        <p:spPr>
          <a:xfrm>
            <a:off x="6690182" y="3449991"/>
            <a:ext cx="3600000" cy="338554"/>
          </a:xfrm>
          <a:prstGeom prst="rect">
            <a:avLst/>
          </a:prstGeom>
          <a:solidFill>
            <a:schemeClr val="accent6"/>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lt1"/>
                </a:solidFill>
                <a:latin typeface="Calibri"/>
                <a:ea typeface="Calibri"/>
                <a:cs typeface="Calibri"/>
                <a:sym typeface="Calibri"/>
              </a:rPr>
              <a:t>Funciones</a:t>
            </a:r>
            <a:endParaRPr/>
          </a:p>
        </p:txBody>
      </p:sp>
      <p:sp>
        <p:nvSpPr>
          <p:cNvPr id="593" name="Google Shape;593;p19"/>
          <p:cNvSpPr/>
          <p:nvPr/>
        </p:nvSpPr>
        <p:spPr>
          <a:xfrm>
            <a:off x="4304915" y="3862407"/>
            <a:ext cx="7740000" cy="2880000"/>
          </a:xfrm>
          <a:prstGeom prst="rect">
            <a:avLst/>
          </a:prstGeom>
          <a:noFill/>
          <a:ln cap="flat" cmpd="sng" w="12700">
            <a:solidFill>
              <a:schemeClr val="accent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594" name="Google Shape;594;p19"/>
          <p:cNvSpPr/>
          <p:nvPr/>
        </p:nvSpPr>
        <p:spPr>
          <a:xfrm>
            <a:off x="4654222" y="4176484"/>
            <a:ext cx="73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Divulgar entre los funcionarios y la comunidad usuaria de servicios los derechos y deberes en salud.</a:t>
            </a:r>
            <a:endParaRPr/>
          </a:p>
        </p:txBody>
      </p:sp>
      <p:sp>
        <p:nvSpPr>
          <p:cNvPr id="595" name="Google Shape;595;p19"/>
          <p:cNvSpPr/>
          <p:nvPr/>
        </p:nvSpPr>
        <p:spPr>
          <a:xfrm>
            <a:off x="4518598" y="4264192"/>
            <a:ext cx="144000" cy="1440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596" name="Google Shape;596;p19"/>
          <p:cNvSpPr/>
          <p:nvPr/>
        </p:nvSpPr>
        <p:spPr>
          <a:xfrm>
            <a:off x="4654222" y="3888379"/>
            <a:ext cx="73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Promover programas de promoción y prevención en el cuidado de la salud individual, familiar, ambiental..</a:t>
            </a:r>
            <a:endParaRPr/>
          </a:p>
        </p:txBody>
      </p:sp>
      <p:sp>
        <p:nvSpPr>
          <p:cNvPr id="597" name="Google Shape;597;p19"/>
          <p:cNvSpPr/>
          <p:nvPr/>
        </p:nvSpPr>
        <p:spPr>
          <a:xfrm>
            <a:off x="4518598" y="3954878"/>
            <a:ext cx="144000" cy="1440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598" name="Google Shape;598;p19"/>
          <p:cNvSpPr/>
          <p:nvPr/>
        </p:nvSpPr>
        <p:spPr>
          <a:xfrm>
            <a:off x="4654222" y="4464589"/>
            <a:ext cx="73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Velar porque se cumplan los derechos y deberes en forma ágil y oportuna.</a:t>
            </a:r>
            <a:endParaRPr/>
          </a:p>
        </p:txBody>
      </p:sp>
      <p:sp>
        <p:nvSpPr>
          <p:cNvPr id="599" name="Google Shape;599;p19"/>
          <p:cNvSpPr/>
          <p:nvPr/>
        </p:nvSpPr>
        <p:spPr>
          <a:xfrm>
            <a:off x="4518598" y="4567141"/>
            <a:ext cx="144000" cy="1440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600" name="Google Shape;600;p19"/>
          <p:cNvSpPr/>
          <p:nvPr/>
        </p:nvSpPr>
        <p:spPr>
          <a:xfrm>
            <a:off x="4654222" y="4752694"/>
            <a:ext cx="73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Proponer las medidas que mejoren la oportunidad y la calidad técnica y humana de los servicios de salud.</a:t>
            </a:r>
            <a:endParaRPr b="0" i="0" sz="1200" u="none" cap="none" strike="noStrike">
              <a:solidFill>
                <a:schemeClr val="dk1"/>
              </a:solidFill>
              <a:latin typeface="Calibri"/>
              <a:ea typeface="Calibri"/>
              <a:cs typeface="Calibri"/>
              <a:sym typeface="Calibri"/>
            </a:endParaRPr>
          </a:p>
        </p:txBody>
      </p:sp>
      <p:sp>
        <p:nvSpPr>
          <p:cNvPr id="601" name="Google Shape;601;p19"/>
          <p:cNvSpPr/>
          <p:nvPr/>
        </p:nvSpPr>
        <p:spPr>
          <a:xfrm>
            <a:off x="4518598" y="4830608"/>
            <a:ext cx="144000" cy="1440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602" name="Google Shape;602;p19"/>
          <p:cNvSpPr/>
          <p:nvPr/>
        </p:nvSpPr>
        <p:spPr>
          <a:xfrm>
            <a:off x="4654222" y="5040799"/>
            <a:ext cx="73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Atender y canalizar las veedurías sobre calidad y oportunidad en la prestación de servicios de salud.</a:t>
            </a:r>
            <a:endParaRPr/>
          </a:p>
        </p:txBody>
      </p:sp>
      <p:sp>
        <p:nvSpPr>
          <p:cNvPr id="603" name="Google Shape;603;p19"/>
          <p:cNvSpPr/>
          <p:nvPr/>
        </p:nvSpPr>
        <p:spPr>
          <a:xfrm>
            <a:off x="4518598" y="5146951"/>
            <a:ext cx="144000" cy="1440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604" name="Google Shape;604;p19"/>
          <p:cNvSpPr/>
          <p:nvPr/>
        </p:nvSpPr>
        <p:spPr>
          <a:xfrm>
            <a:off x="4654222" y="5328904"/>
            <a:ext cx="73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Atender y canalizar las inquietudes y demandas sobre prestación de servicios de la respectiva institución, por violación de los derechos y deberes ciudadanos en salud.</a:t>
            </a:r>
            <a:endParaRPr/>
          </a:p>
        </p:txBody>
      </p:sp>
      <p:sp>
        <p:nvSpPr>
          <p:cNvPr id="605" name="Google Shape;605;p19"/>
          <p:cNvSpPr/>
          <p:nvPr/>
        </p:nvSpPr>
        <p:spPr>
          <a:xfrm>
            <a:off x="4518598" y="5481851"/>
            <a:ext cx="144000" cy="1440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606" name="Google Shape;606;p19"/>
          <p:cNvSpPr/>
          <p:nvPr/>
        </p:nvSpPr>
        <p:spPr>
          <a:xfrm>
            <a:off x="4654222" y="5801675"/>
            <a:ext cx="73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Reunirse como mínimo una vez al mes y extraordinariamente cuando las circunstancias así lo requieran.</a:t>
            </a:r>
            <a:endParaRPr/>
          </a:p>
        </p:txBody>
      </p:sp>
      <p:sp>
        <p:nvSpPr>
          <p:cNvPr id="607" name="Google Shape;607;p19"/>
          <p:cNvSpPr/>
          <p:nvPr/>
        </p:nvSpPr>
        <p:spPr>
          <a:xfrm>
            <a:off x="4518598" y="5893184"/>
            <a:ext cx="144000" cy="1440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608" name="Google Shape;608;p19"/>
          <p:cNvSpPr/>
          <p:nvPr/>
        </p:nvSpPr>
        <p:spPr>
          <a:xfrm>
            <a:off x="4654222" y="6089780"/>
            <a:ext cx="7380000" cy="27699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Llevar un acta de cada reunión y remitirlas trimestralmente a la Dirección Municipal y Departamental de Salud</a:t>
            </a:r>
            <a:endParaRPr/>
          </a:p>
        </p:txBody>
      </p:sp>
      <p:sp>
        <p:nvSpPr>
          <p:cNvPr id="609" name="Google Shape;609;p19"/>
          <p:cNvSpPr/>
          <p:nvPr/>
        </p:nvSpPr>
        <p:spPr>
          <a:xfrm>
            <a:off x="4518598" y="6158433"/>
            <a:ext cx="144000" cy="1440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610" name="Google Shape;610;p19"/>
          <p:cNvSpPr/>
          <p:nvPr/>
        </p:nvSpPr>
        <p:spPr>
          <a:xfrm>
            <a:off x="4654222" y="6377883"/>
            <a:ext cx="7380000" cy="276999"/>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Elegir un representante ante los Comités de Ética Profesional del Sector Salud</a:t>
            </a:r>
            <a:endParaRPr/>
          </a:p>
        </p:txBody>
      </p:sp>
      <p:sp>
        <p:nvSpPr>
          <p:cNvPr id="611" name="Google Shape;611;p19"/>
          <p:cNvSpPr/>
          <p:nvPr/>
        </p:nvSpPr>
        <p:spPr>
          <a:xfrm>
            <a:off x="4518598" y="6441771"/>
            <a:ext cx="144000" cy="1440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3" name="Shape 93"/>
        <p:cNvGrpSpPr/>
        <p:nvPr/>
      </p:nvGrpSpPr>
      <p:grpSpPr>
        <a:xfrm>
          <a:off x="0" y="0"/>
          <a:ext cx="0" cy="0"/>
          <a:chOff x="0" y="0"/>
          <a:chExt cx="0" cy="0"/>
        </a:xfrm>
      </p:grpSpPr>
      <p:sp>
        <p:nvSpPr>
          <p:cNvPr id="94" name="Google Shape;94;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s-CO"/>
              <a:t>Normatividad</a:t>
            </a:r>
            <a:endParaRPr/>
          </a:p>
        </p:txBody>
      </p:sp>
      <p:sp>
        <p:nvSpPr>
          <p:cNvPr id="95" name="Google Shape;95;p2"/>
          <p:cNvSpPr txBox="1"/>
          <p:nvPr/>
        </p:nvSpPr>
        <p:spPr>
          <a:xfrm>
            <a:off x="331032" y="2906619"/>
            <a:ext cx="11520000" cy="76944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2400" u="none" cap="none" strike="noStrike">
                <a:solidFill>
                  <a:schemeClr val="dk1"/>
                </a:solidFill>
                <a:latin typeface="Calibri"/>
                <a:ea typeface="Calibri"/>
                <a:cs typeface="Calibri"/>
                <a:sym typeface="Calibri"/>
              </a:rPr>
              <a:t>Ley 1751 del 16/02/2015</a:t>
            </a:r>
            <a:endParaRPr/>
          </a:p>
          <a:p>
            <a:pPr indent="0" lvl="0" marL="0" marR="0" rtl="0" algn="ctr">
              <a:spcBef>
                <a:spcPts val="0"/>
              </a:spcBef>
              <a:spcAft>
                <a:spcPts val="0"/>
              </a:spcAft>
              <a:buNone/>
            </a:pPr>
            <a:r>
              <a:rPr b="0" i="0" lang="es-CO" sz="2000" u="none" cap="none" strike="noStrike">
                <a:solidFill>
                  <a:schemeClr val="dk1"/>
                </a:solidFill>
                <a:latin typeface="Calibri"/>
                <a:ea typeface="Calibri"/>
                <a:cs typeface="Calibri"/>
                <a:sym typeface="Calibri"/>
              </a:rPr>
              <a:t>“Artículo 1: Establece el derecho fundamental de la salud”</a:t>
            </a:r>
            <a:endParaRPr/>
          </a:p>
        </p:txBody>
      </p:sp>
      <p:sp>
        <p:nvSpPr>
          <p:cNvPr id="96" name="Google Shape;96;p2"/>
          <p:cNvSpPr txBox="1"/>
          <p:nvPr/>
        </p:nvSpPr>
        <p:spPr>
          <a:xfrm>
            <a:off x="331032" y="3772071"/>
            <a:ext cx="11520000" cy="76944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2400" u="none" cap="none" strike="noStrike">
                <a:solidFill>
                  <a:schemeClr val="dk1"/>
                </a:solidFill>
                <a:latin typeface="Calibri"/>
                <a:ea typeface="Calibri"/>
                <a:cs typeface="Calibri"/>
                <a:sym typeface="Calibri"/>
              </a:rPr>
              <a:t>Ley 1438 del 19/01/2011</a:t>
            </a:r>
            <a:endParaRPr/>
          </a:p>
          <a:p>
            <a:pPr indent="0" lvl="0" marL="0" marR="0" rtl="0" algn="ctr">
              <a:spcBef>
                <a:spcPts val="0"/>
              </a:spcBef>
              <a:spcAft>
                <a:spcPts val="0"/>
              </a:spcAft>
              <a:buNone/>
            </a:pPr>
            <a:r>
              <a:rPr b="0" i="0" lang="es-CO" sz="2000" u="none" cap="none" strike="noStrike">
                <a:solidFill>
                  <a:schemeClr val="dk1"/>
                </a:solidFill>
                <a:latin typeface="Calibri"/>
                <a:ea typeface="Calibri"/>
                <a:cs typeface="Calibri"/>
                <a:sym typeface="Calibri"/>
              </a:rPr>
              <a:t>“Reforma el Sistema General de Seguridad Social en Salud”</a:t>
            </a:r>
            <a:endParaRPr/>
          </a:p>
        </p:txBody>
      </p:sp>
      <p:sp>
        <p:nvSpPr>
          <p:cNvPr id="97" name="Google Shape;97;p2"/>
          <p:cNvSpPr txBox="1"/>
          <p:nvPr/>
        </p:nvSpPr>
        <p:spPr>
          <a:xfrm>
            <a:off x="331032" y="4637523"/>
            <a:ext cx="11520000" cy="76944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2400" u="none" cap="none" strike="noStrike">
                <a:solidFill>
                  <a:schemeClr val="dk1"/>
                </a:solidFill>
                <a:latin typeface="Calibri"/>
                <a:ea typeface="Calibri"/>
                <a:cs typeface="Calibri"/>
                <a:sym typeface="Calibri"/>
              </a:rPr>
              <a:t>Decreto 1757 del 03/08/1994</a:t>
            </a:r>
            <a:endParaRPr/>
          </a:p>
          <a:p>
            <a:pPr indent="0" lvl="0" marL="0" marR="0" rtl="0" algn="ctr">
              <a:spcBef>
                <a:spcPts val="0"/>
              </a:spcBef>
              <a:spcAft>
                <a:spcPts val="0"/>
              </a:spcAft>
              <a:buNone/>
            </a:pPr>
            <a:r>
              <a:rPr b="0" i="0" lang="es-CO" sz="2000" u="none" cap="none" strike="noStrike">
                <a:solidFill>
                  <a:schemeClr val="dk1"/>
                </a:solidFill>
                <a:latin typeface="Calibri"/>
                <a:ea typeface="Calibri"/>
                <a:cs typeface="Calibri"/>
                <a:sym typeface="Calibri"/>
              </a:rPr>
              <a:t>“Modalidades y formas de participación social en la prestación de servicios de salud”</a:t>
            </a:r>
            <a:endParaRPr/>
          </a:p>
        </p:txBody>
      </p:sp>
      <p:sp>
        <p:nvSpPr>
          <p:cNvPr id="98" name="Google Shape;98;p2"/>
          <p:cNvSpPr txBox="1"/>
          <p:nvPr/>
        </p:nvSpPr>
        <p:spPr>
          <a:xfrm>
            <a:off x="331032" y="5502974"/>
            <a:ext cx="11520000" cy="769441"/>
          </a:xfrm>
          <a:prstGeom prst="rect">
            <a:avLst/>
          </a:prstGeom>
          <a:solidFill>
            <a:schemeClr val="accent4"/>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2400" u="none" cap="none" strike="noStrike">
                <a:solidFill>
                  <a:schemeClr val="dk1"/>
                </a:solidFill>
                <a:latin typeface="Calibri"/>
                <a:ea typeface="Calibri"/>
                <a:cs typeface="Calibri"/>
                <a:sym typeface="Calibri"/>
              </a:rPr>
              <a:t>Resolución 2063 del 09/06/2017</a:t>
            </a:r>
            <a:endParaRPr/>
          </a:p>
          <a:p>
            <a:pPr indent="0" lvl="0" marL="0" marR="0" rtl="0" algn="ctr">
              <a:spcBef>
                <a:spcPts val="0"/>
              </a:spcBef>
              <a:spcAft>
                <a:spcPts val="0"/>
              </a:spcAft>
              <a:buNone/>
            </a:pPr>
            <a:r>
              <a:rPr b="0" i="0" lang="es-CO" sz="2000" u="none" cap="none" strike="noStrike">
                <a:solidFill>
                  <a:schemeClr val="dk1"/>
                </a:solidFill>
                <a:latin typeface="Calibri"/>
                <a:ea typeface="Calibri"/>
                <a:cs typeface="Calibri"/>
                <a:sym typeface="Calibri"/>
              </a:rPr>
              <a:t>“Adopción política de participación social en salud - PPSS”</a:t>
            </a:r>
            <a:endParaRPr/>
          </a:p>
        </p:txBody>
      </p:sp>
      <p:sp>
        <p:nvSpPr>
          <p:cNvPr id="99" name="Google Shape;99;p2"/>
          <p:cNvSpPr txBox="1"/>
          <p:nvPr/>
        </p:nvSpPr>
        <p:spPr>
          <a:xfrm>
            <a:off x="331032" y="1856501"/>
            <a:ext cx="11520000"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2400" u="none" cap="none" strike="noStrike">
                <a:solidFill>
                  <a:schemeClr val="dk1"/>
                </a:solidFill>
                <a:latin typeface="Calibri"/>
                <a:ea typeface="Calibri"/>
                <a:cs typeface="Calibri"/>
                <a:sym typeface="Calibri"/>
              </a:rPr>
              <a:t>Constitución política de Colombia</a:t>
            </a:r>
            <a:endParaRPr/>
          </a:p>
          <a:p>
            <a:pPr indent="0" lvl="0" marL="0" marR="0" rtl="0" algn="ctr">
              <a:spcBef>
                <a:spcPts val="0"/>
              </a:spcBef>
              <a:spcAft>
                <a:spcPts val="0"/>
              </a:spcAft>
              <a:buNone/>
            </a:pPr>
            <a:r>
              <a:rPr b="0" i="0" lang="es-CO" sz="1600" u="none" cap="none" strike="noStrike">
                <a:solidFill>
                  <a:schemeClr val="dk1"/>
                </a:solidFill>
                <a:latin typeface="Calibri"/>
                <a:ea typeface="Calibri"/>
                <a:cs typeface="Calibri"/>
                <a:sym typeface="Calibri"/>
              </a:rPr>
              <a:t>Artículo 44: Menciona la salud como uno de los derechos fundamentales de los niños.</a:t>
            </a:r>
            <a:endParaRPr/>
          </a:p>
          <a:p>
            <a:pPr indent="0" lvl="0" marL="0" marR="0" rtl="0" algn="ctr">
              <a:spcBef>
                <a:spcPts val="0"/>
              </a:spcBef>
              <a:spcAft>
                <a:spcPts val="0"/>
              </a:spcAft>
              <a:buNone/>
            </a:pPr>
            <a:r>
              <a:rPr b="0" i="0" lang="es-CO" sz="1600" u="none" cap="none" strike="noStrike">
                <a:solidFill>
                  <a:schemeClr val="dk1"/>
                </a:solidFill>
                <a:latin typeface="Calibri"/>
                <a:ea typeface="Calibri"/>
                <a:cs typeface="Calibri"/>
                <a:sym typeface="Calibri"/>
              </a:rPr>
              <a:t>Artículo 49: Establece que la atención de la salud y el saneamiento ambiental son servicios públicos a cargo del Estado</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15" name="Shape 615"/>
        <p:cNvGrpSpPr/>
        <p:nvPr/>
      </p:nvGrpSpPr>
      <p:grpSpPr>
        <a:xfrm>
          <a:off x="0" y="0"/>
          <a:ext cx="0" cy="0"/>
          <a:chOff x="0" y="0"/>
          <a:chExt cx="0" cy="0"/>
        </a:xfrm>
      </p:grpSpPr>
      <p:sp>
        <p:nvSpPr>
          <p:cNvPr id="616" name="Google Shape;616;p20"/>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617" name="Google Shape;617;p20"/>
          <p:cNvSpPr txBox="1"/>
          <p:nvPr/>
        </p:nvSpPr>
        <p:spPr>
          <a:xfrm>
            <a:off x="2872596" y="1652543"/>
            <a:ext cx="7350312" cy="369332"/>
          </a:xfrm>
          <a:prstGeom prst="rect">
            <a:avLst/>
          </a:prstGeom>
          <a:solidFill>
            <a:srgbClr val="C00000"/>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lt1"/>
                </a:solidFill>
                <a:latin typeface="Calibri"/>
                <a:ea typeface="Calibri"/>
                <a:cs typeface="Calibri"/>
                <a:sym typeface="Calibri"/>
              </a:rPr>
              <a:t>Veedurías ciudadanas en salud (ley 1757 de 2015 - Decreto 1757 de 1994)</a:t>
            </a:r>
            <a:endParaRPr/>
          </a:p>
        </p:txBody>
      </p:sp>
      <p:cxnSp>
        <p:nvCxnSpPr>
          <p:cNvPr id="618" name="Google Shape;618;p20"/>
          <p:cNvCxnSpPr/>
          <p:nvPr/>
        </p:nvCxnSpPr>
        <p:spPr>
          <a:xfrm>
            <a:off x="417712" y="4083603"/>
            <a:ext cx="11520000" cy="0"/>
          </a:xfrm>
          <a:prstGeom prst="straightConnector1">
            <a:avLst/>
          </a:prstGeom>
          <a:noFill/>
          <a:ln cap="flat" cmpd="sng" w="25400">
            <a:solidFill>
              <a:srgbClr val="C00000"/>
            </a:solidFill>
            <a:prstDash val="dashDot"/>
            <a:miter lim="800000"/>
            <a:headEnd len="sm" w="sm" type="none"/>
            <a:tailEnd len="sm" w="sm" type="none"/>
          </a:ln>
        </p:spPr>
      </p:cxnSp>
      <p:sp>
        <p:nvSpPr>
          <p:cNvPr id="619" name="Google Shape;619;p20"/>
          <p:cNvSpPr/>
          <p:nvPr/>
        </p:nvSpPr>
        <p:spPr>
          <a:xfrm>
            <a:off x="4298917" y="2401230"/>
            <a:ext cx="3600000" cy="7386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Permiten vigilar la gestión pública de autoridades y entidades estatales y privadas, o de organizaciones no Gubernamentales.</a:t>
            </a:r>
            <a:endParaRPr/>
          </a:p>
        </p:txBody>
      </p:sp>
      <p:sp>
        <p:nvSpPr>
          <p:cNvPr id="620" name="Google Shape;620;p20"/>
          <p:cNvSpPr/>
          <p:nvPr/>
        </p:nvSpPr>
        <p:spPr>
          <a:xfrm>
            <a:off x="417712" y="2401230"/>
            <a:ext cx="3420000" cy="7386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Mecanismo democrático de representación de los ciudadanos o de las organizaciones comunitarias. </a:t>
            </a:r>
            <a:endParaRPr/>
          </a:p>
        </p:txBody>
      </p:sp>
      <p:sp>
        <p:nvSpPr>
          <p:cNvPr id="621" name="Google Shape;621;p20"/>
          <p:cNvSpPr/>
          <p:nvPr/>
        </p:nvSpPr>
        <p:spPr>
          <a:xfrm>
            <a:off x="3891393" y="2410562"/>
            <a:ext cx="353843" cy="720000"/>
          </a:xfrm>
          <a:prstGeom prst="chevron">
            <a:avLst>
              <a:gd fmla="val 50000"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622" name="Google Shape;622;p20"/>
          <p:cNvSpPr/>
          <p:nvPr/>
        </p:nvSpPr>
        <p:spPr>
          <a:xfrm>
            <a:off x="8360120" y="2401230"/>
            <a:ext cx="3420000" cy="7386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En ámbitos, aspectos y niveles en los que total o parcialmente se empleen los recursos públicos.</a:t>
            </a:r>
            <a:endParaRPr/>
          </a:p>
        </p:txBody>
      </p:sp>
      <p:sp>
        <p:nvSpPr>
          <p:cNvPr id="623" name="Google Shape;623;p20"/>
          <p:cNvSpPr/>
          <p:nvPr/>
        </p:nvSpPr>
        <p:spPr>
          <a:xfrm>
            <a:off x="7952598" y="2410562"/>
            <a:ext cx="353843" cy="720000"/>
          </a:xfrm>
          <a:prstGeom prst="chevron">
            <a:avLst>
              <a:gd fmla="val 50000"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624" name="Google Shape;624;p20"/>
          <p:cNvSpPr/>
          <p:nvPr/>
        </p:nvSpPr>
        <p:spPr>
          <a:xfrm>
            <a:off x="323841" y="3259159"/>
            <a:ext cx="11520000" cy="276999"/>
          </a:xfrm>
          <a:prstGeom prst="rect">
            <a:avLst/>
          </a:prstGeom>
          <a:solidFill>
            <a:srgbClr val="FBE4D4"/>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200" u="none" cap="none" strike="noStrike">
                <a:solidFill>
                  <a:schemeClr val="dk1"/>
                </a:solidFill>
                <a:latin typeface="Calibri"/>
                <a:ea typeface="Calibri"/>
                <a:cs typeface="Calibri"/>
                <a:sym typeface="Calibri"/>
              </a:rPr>
              <a:t>La veeduría puede ser ejercida por los ciudadanos por sí, o a través de cualquier tipo de asociación, gremio o entidad pública o privada del orden municipal, departamental o nacional.</a:t>
            </a:r>
            <a:endParaRPr/>
          </a:p>
        </p:txBody>
      </p:sp>
      <p:sp>
        <p:nvSpPr>
          <p:cNvPr id="625" name="Google Shape;625;p20"/>
          <p:cNvSpPr/>
          <p:nvPr/>
        </p:nvSpPr>
        <p:spPr>
          <a:xfrm>
            <a:off x="323841" y="3645465"/>
            <a:ext cx="11520000" cy="276999"/>
          </a:xfrm>
          <a:prstGeom prst="rect">
            <a:avLst/>
          </a:prstGeom>
          <a:solidFill>
            <a:srgbClr val="FBE4D4"/>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200" u="none" cap="none" strike="noStrike">
                <a:solidFill>
                  <a:schemeClr val="dk1"/>
                </a:solidFill>
                <a:latin typeface="Calibri"/>
                <a:ea typeface="Calibri"/>
                <a:cs typeface="Calibri"/>
                <a:sym typeface="Calibri"/>
              </a:rPr>
              <a:t>Para ser veedor ciudadano en cualquiera de sus niveles, se requiere no estar incurso en este régimen de inhabilidades e incompatibilidades de conformidad con el régimen legal</a:t>
            </a:r>
            <a:endParaRPr/>
          </a:p>
        </p:txBody>
      </p:sp>
      <p:sp>
        <p:nvSpPr>
          <p:cNvPr id="626" name="Google Shape;626;p20"/>
          <p:cNvSpPr/>
          <p:nvPr/>
        </p:nvSpPr>
        <p:spPr>
          <a:xfrm>
            <a:off x="4447725" y="4220680"/>
            <a:ext cx="3600000" cy="369332"/>
          </a:xfrm>
          <a:prstGeom prst="rect">
            <a:avLst/>
          </a:prstGeom>
          <a:solidFill>
            <a:srgbClr val="C00000"/>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lt1"/>
                </a:solidFill>
                <a:latin typeface="Calibri"/>
                <a:ea typeface="Calibri"/>
                <a:cs typeface="Calibri"/>
                <a:sym typeface="Calibri"/>
              </a:rPr>
              <a:t>Funciones</a:t>
            </a:r>
            <a:endParaRPr/>
          </a:p>
        </p:txBody>
      </p:sp>
      <p:sp>
        <p:nvSpPr>
          <p:cNvPr id="627" name="Google Shape;627;p20"/>
          <p:cNvSpPr/>
          <p:nvPr/>
        </p:nvSpPr>
        <p:spPr>
          <a:xfrm>
            <a:off x="417712" y="4622519"/>
            <a:ext cx="11362408" cy="2016000"/>
          </a:xfrm>
          <a:prstGeom prst="rect">
            <a:avLst/>
          </a:prstGeom>
          <a:noFill/>
          <a:ln cap="flat" cmpd="sng" w="12700">
            <a:solidFill>
              <a:srgbClr val="C0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628" name="Google Shape;628;p20"/>
          <p:cNvSpPr/>
          <p:nvPr/>
        </p:nvSpPr>
        <p:spPr>
          <a:xfrm>
            <a:off x="833337" y="4956230"/>
            <a:ext cx="10800000" cy="30777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Propiciar decisiones saludables por parte de las autoridades, la empresa privada, las entidades públicas y la comunidad.</a:t>
            </a:r>
            <a:endParaRPr/>
          </a:p>
        </p:txBody>
      </p:sp>
      <p:sp>
        <p:nvSpPr>
          <p:cNvPr id="629" name="Google Shape;629;p20"/>
          <p:cNvSpPr/>
          <p:nvPr/>
        </p:nvSpPr>
        <p:spPr>
          <a:xfrm>
            <a:off x="588856" y="5038118"/>
            <a:ext cx="180000" cy="180000"/>
          </a:xfrm>
          <a:prstGeom prst="ellipse">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630" name="Google Shape;630;p20"/>
          <p:cNvSpPr/>
          <p:nvPr/>
        </p:nvSpPr>
        <p:spPr>
          <a:xfrm>
            <a:off x="833337" y="4626436"/>
            <a:ext cx="10800000" cy="30777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Contribuir a una gestión adecuada de los organismos de salud.</a:t>
            </a:r>
            <a:endParaRPr/>
          </a:p>
        </p:txBody>
      </p:sp>
      <p:sp>
        <p:nvSpPr>
          <p:cNvPr id="631" name="Google Shape;631;p20"/>
          <p:cNvSpPr/>
          <p:nvPr/>
        </p:nvSpPr>
        <p:spPr>
          <a:xfrm>
            <a:off x="588856" y="4708324"/>
            <a:ext cx="180000" cy="180000"/>
          </a:xfrm>
          <a:prstGeom prst="ellipse">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632" name="Google Shape;632;p20"/>
          <p:cNvSpPr/>
          <p:nvPr/>
        </p:nvSpPr>
        <p:spPr>
          <a:xfrm>
            <a:off x="833337" y="5286024"/>
            <a:ext cx="10800000" cy="30777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Fomentar el compromiso de la colectividad en los programas e iniciativas en salud.</a:t>
            </a:r>
            <a:endParaRPr/>
          </a:p>
        </p:txBody>
      </p:sp>
      <p:sp>
        <p:nvSpPr>
          <p:cNvPr id="633" name="Google Shape;633;p20"/>
          <p:cNvSpPr/>
          <p:nvPr/>
        </p:nvSpPr>
        <p:spPr>
          <a:xfrm>
            <a:off x="588856" y="5367912"/>
            <a:ext cx="180000" cy="180000"/>
          </a:xfrm>
          <a:prstGeom prst="ellipse">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634" name="Google Shape;634;p20"/>
          <p:cNvSpPr/>
          <p:nvPr/>
        </p:nvSpPr>
        <p:spPr>
          <a:xfrm>
            <a:off x="833337" y="5615818"/>
            <a:ext cx="10800000" cy="30777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Velar una utilización adecuada de los recursos.</a:t>
            </a:r>
            <a:endParaRPr/>
          </a:p>
        </p:txBody>
      </p:sp>
      <p:sp>
        <p:nvSpPr>
          <p:cNvPr id="635" name="Google Shape;635;p20"/>
          <p:cNvSpPr/>
          <p:nvPr/>
        </p:nvSpPr>
        <p:spPr>
          <a:xfrm>
            <a:off x="588856" y="5697706"/>
            <a:ext cx="180000" cy="180000"/>
          </a:xfrm>
          <a:prstGeom prst="ellipse">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636" name="Google Shape;636;p20"/>
          <p:cNvSpPr/>
          <p:nvPr/>
        </p:nvSpPr>
        <p:spPr>
          <a:xfrm>
            <a:off x="833337" y="5945612"/>
            <a:ext cx="10800000" cy="30777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Coordinar con todas las instancias de vigilancia y control la aplicación efectiva de las normas y velar por el cumplimiento de las mismas</a:t>
            </a:r>
            <a:endParaRPr/>
          </a:p>
        </p:txBody>
      </p:sp>
      <p:sp>
        <p:nvSpPr>
          <p:cNvPr id="637" name="Google Shape;637;p20"/>
          <p:cNvSpPr/>
          <p:nvPr/>
        </p:nvSpPr>
        <p:spPr>
          <a:xfrm>
            <a:off x="588856" y="6027500"/>
            <a:ext cx="180000" cy="180000"/>
          </a:xfrm>
          <a:prstGeom prst="ellipse">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
        <p:nvSpPr>
          <p:cNvPr id="638" name="Google Shape;638;p20"/>
          <p:cNvSpPr/>
          <p:nvPr/>
        </p:nvSpPr>
        <p:spPr>
          <a:xfrm>
            <a:off x="833337" y="6275407"/>
            <a:ext cx="10800000" cy="30777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Impulsar las veedurías como un mecanismo de educación para la participación.</a:t>
            </a:r>
            <a:endParaRPr/>
          </a:p>
        </p:txBody>
      </p:sp>
      <p:sp>
        <p:nvSpPr>
          <p:cNvPr id="639" name="Google Shape;639;p20"/>
          <p:cNvSpPr/>
          <p:nvPr/>
        </p:nvSpPr>
        <p:spPr>
          <a:xfrm>
            <a:off x="588856" y="6357295"/>
            <a:ext cx="180000" cy="180000"/>
          </a:xfrm>
          <a:prstGeom prst="ellipse">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600" u="none" cap="none" strike="noStrike">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43" name="Shape 643"/>
        <p:cNvGrpSpPr/>
        <p:nvPr/>
      </p:nvGrpSpPr>
      <p:grpSpPr>
        <a:xfrm>
          <a:off x="0" y="0"/>
          <a:ext cx="0" cy="0"/>
          <a:chOff x="0" y="0"/>
          <a:chExt cx="0" cy="0"/>
        </a:xfrm>
      </p:grpSpPr>
      <p:sp>
        <p:nvSpPr>
          <p:cNvPr id="644" name="Google Shape;644;p21"/>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645" name="Google Shape;645;p21"/>
          <p:cNvSpPr txBox="1"/>
          <p:nvPr/>
        </p:nvSpPr>
        <p:spPr>
          <a:xfrm>
            <a:off x="2825211" y="1588539"/>
            <a:ext cx="7390363" cy="338554"/>
          </a:xfrm>
          <a:prstGeom prst="rect">
            <a:avLst/>
          </a:prstGeom>
          <a:solidFill>
            <a:schemeClr val="dk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600" u="none" cap="none" strike="noStrike">
                <a:solidFill>
                  <a:schemeClr val="lt1"/>
                </a:solidFill>
                <a:latin typeface="Calibri"/>
                <a:ea typeface="Calibri"/>
                <a:cs typeface="Calibri"/>
                <a:sym typeface="Calibri"/>
              </a:rPr>
              <a:t>Servicio de atención a la comunidad – SAC (Artículo 2.10.1.1.4 Decreto 780 de 2016)</a:t>
            </a:r>
            <a:endParaRPr b="1" i="0" sz="1400" u="none" cap="none" strike="noStrike">
              <a:solidFill>
                <a:schemeClr val="lt1"/>
              </a:solidFill>
              <a:latin typeface="Calibri"/>
              <a:ea typeface="Calibri"/>
              <a:cs typeface="Calibri"/>
              <a:sym typeface="Calibri"/>
            </a:endParaRPr>
          </a:p>
        </p:txBody>
      </p:sp>
      <p:sp>
        <p:nvSpPr>
          <p:cNvPr id="646" name="Google Shape;646;p21"/>
          <p:cNvSpPr/>
          <p:nvPr/>
        </p:nvSpPr>
        <p:spPr>
          <a:xfrm>
            <a:off x="4511304" y="2364743"/>
            <a:ext cx="3240000"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Orientada al mejoramiento continuo, atención personalizada al usuario, promueve la participación y control social, la gestión para la resolución de PQRS.</a:t>
            </a:r>
            <a:endParaRPr/>
          </a:p>
        </p:txBody>
      </p:sp>
      <p:sp>
        <p:nvSpPr>
          <p:cNvPr id="647" name="Google Shape;647;p21"/>
          <p:cNvSpPr/>
          <p:nvPr/>
        </p:nvSpPr>
        <p:spPr>
          <a:xfrm>
            <a:off x="714555" y="2364743"/>
            <a:ext cx="3240000"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Instancia de atención a la comunidad, interlocución entre la dirección departamental, distrital o municipal y los actores del sistema de seguridad social.</a:t>
            </a:r>
            <a:endParaRPr/>
          </a:p>
        </p:txBody>
      </p:sp>
      <p:sp>
        <p:nvSpPr>
          <p:cNvPr id="648" name="Google Shape;648;p21"/>
          <p:cNvSpPr/>
          <p:nvPr/>
        </p:nvSpPr>
        <p:spPr>
          <a:xfrm>
            <a:off x="4056008" y="2391796"/>
            <a:ext cx="353843" cy="900000"/>
          </a:xfrm>
          <a:prstGeom prst="chevron">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dk1"/>
              </a:solidFill>
              <a:latin typeface="Calibri"/>
              <a:ea typeface="Calibri"/>
              <a:cs typeface="Calibri"/>
              <a:sym typeface="Calibri"/>
            </a:endParaRPr>
          </a:p>
        </p:txBody>
      </p:sp>
      <p:sp>
        <p:nvSpPr>
          <p:cNvPr id="649" name="Google Shape;649;p21"/>
          <p:cNvSpPr/>
          <p:nvPr/>
        </p:nvSpPr>
        <p:spPr>
          <a:xfrm>
            <a:off x="8308053" y="2364743"/>
            <a:ext cx="3240000"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Permite a las direcciones territoriales de salud establecer indicadores sobre el funcionamiento del sistema de calidad y oportunidad en los servicios</a:t>
            </a:r>
            <a:endParaRPr/>
          </a:p>
        </p:txBody>
      </p:sp>
      <p:sp>
        <p:nvSpPr>
          <p:cNvPr id="650" name="Google Shape;650;p21"/>
          <p:cNvSpPr/>
          <p:nvPr/>
        </p:nvSpPr>
        <p:spPr>
          <a:xfrm>
            <a:off x="7852757" y="2391796"/>
            <a:ext cx="353843" cy="900000"/>
          </a:xfrm>
          <a:prstGeom prst="chevron">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400" u="none" cap="none" strike="noStrike">
              <a:solidFill>
                <a:schemeClr val="dk1"/>
              </a:solidFill>
              <a:latin typeface="Calibri"/>
              <a:ea typeface="Calibri"/>
              <a:cs typeface="Calibri"/>
              <a:sym typeface="Calibri"/>
            </a:endParaRPr>
          </a:p>
        </p:txBody>
      </p:sp>
      <p:sp>
        <p:nvSpPr>
          <p:cNvPr id="651" name="Google Shape;651;p21"/>
          <p:cNvSpPr txBox="1"/>
          <p:nvPr/>
        </p:nvSpPr>
        <p:spPr>
          <a:xfrm>
            <a:off x="3611304" y="3349130"/>
            <a:ext cx="504000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Sistemas de información y atención al usuario – SIAU (IPS – EPS)</a:t>
            </a:r>
            <a:endParaRPr/>
          </a:p>
        </p:txBody>
      </p:sp>
      <p:cxnSp>
        <p:nvCxnSpPr>
          <p:cNvPr id="652" name="Google Shape;652;p21"/>
          <p:cNvCxnSpPr>
            <a:stCxn id="647" idx="1"/>
            <a:endCxn id="651" idx="1"/>
          </p:cNvCxnSpPr>
          <p:nvPr/>
        </p:nvCxnSpPr>
        <p:spPr>
          <a:xfrm>
            <a:off x="714555" y="2841797"/>
            <a:ext cx="2896800" cy="661200"/>
          </a:xfrm>
          <a:prstGeom prst="bentConnector3">
            <a:avLst>
              <a:gd fmla="val -7892" name="adj1"/>
            </a:avLst>
          </a:prstGeom>
          <a:noFill/>
          <a:ln cap="flat" cmpd="sng" w="9525">
            <a:solidFill>
              <a:schemeClr val="accent1"/>
            </a:solidFill>
            <a:prstDash val="solid"/>
            <a:miter lim="800000"/>
            <a:headEnd len="sm" w="sm" type="none"/>
            <a:tailEnd len="med" w="med" type="triangle"/>
          </a:ln>
        </p:spPr>
      </p:cxnSp>
      <p:cxnSp>
        <p:nvCxnSpPr>
          <p:cNvPr id="653" name="Google Shape;653;p21"/>
          <p:cNvCxnSpPr>
            <a:stCxn id="649" idx="3"/>
            <a:endCxn id="651" idx="3"/>
          </p:cNvCxnSpPr>
          <p:nvPr/>
        </p:nvCxnSpPr>
        <p:spPr>
          <a:xfrm flipH="1">
            <a:off x="8651253" y="2841797"/>
            <a:ext cx="2896800" cy="661200"/>
          </a:xfrm>
          <a:prstGeom prst="bentConnector3">
            <a:avLst>
              <a:gd fmla="val -7892" name="adj1"/>
            </a:avLst>
          </a:prstGeom>
          <a:noFill/>
          <a:ln cap="flat" cmpd="sng" w="9525">
            <a:solidFill>
              <a:schemeClr val="accent1"/>
            </a:solidFill>
            <a:prstDash val="solid"/>
            <a:miter lim="800000"/>
            <a:headEnd len="sm" w="sm" type="none"/>
            <a:tailEnd len="med" w="med" type="triangle"/>
          </a:ln>
        </p:spPr>
      </p:cxn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57" name="Shape 657"/>
        <p:cNvGrpSpPr/>
        <p:nvPr/>
      </p:nvGrpSpPr>
      <p:grpSpPr>
        <a:xfrm>
          <a:off x="0" y="0"/>
          <a:ext cx="0" cy="0"/>
          <a:chOff x="0" y="0"/>
          <a:chExt cx="0" cy="0"/>
        </a:xfrm>
      </p:grpSpPr>
      <p:sp>
        <p:nvSpPr>
          <p:cNvPr id="658" name="Google Shape;658;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s-CO"/>
              <a:t>GRACIAS</a:t>
            </a:r>
            <a:endParaRPr/>
          </a:p>
        </p:txBody>
      </p:sp>
      <p:sp>
        <p:nvSpPr>
          <p:cNvPr id="659" name="Google Shape;659;p2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4000"/>
              <a:buNone/>
            </a:pPr>
            <a:r>
              <a:rPr lang="es-CO" sz="4000"/>
              <a:t>Subsecretaria de Planeación y administración</a:t>
            </a:r>
            <a:endParaRPr/>
          </a:p>
          <a:p>
            <a:pPr indent="0" lvl="0" marL="0" rtl="0" algn="ctr">
              <a:lnSpc>
                <a:spcPct val="90000"/>
              </a:lnSpc>
              <a:spcBef>
                <a:spcPts val="1000"/>
              </a:spcBef>
              <a:spcAft>
                <a:spcPts val="0"/>
              </a:spcAft>
              <a:buClr>
                <a:schemeClr val="dk1"/>
              </a:buClr>
              <a:buSzPts val="4000"/>
              <a:buNone/>
            </a:pPr>
            <a:r>
              <a:rPr lang="es-CO" sz="4000"/>
              <a:t>Secretaria de Salud de Palmira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3" name="Shape 103"/>
        <p:cNvGrpSpPr/>
        <p:nvPr/>
      </p:nvGrpSpPr>
      <p:grpSpPr>
        <a:xfrm>
          <a:off x="0" y="0"/>
          <a:ext cx="0" cy="0"/>
          <a:chOff x="0" y="0"/>
          <a:chExt cx="0" cy="0"/>
        </a:xfrm>
      </p:grpSpPr>
      <p:sp>
        <p:nvSpPr>
          <p:cNvPr id="104" name="Google Shape;104;p3"/>
          <p:cNvSpPr txBox="1"/>
          <p:nvPr>
            <p:ph type="title"/>
          </p:nvPr>
        </p:nvSpPr>
        <p:spPr>
          <a:xfrm>
            <a:off x="838200" y="-31922"/>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Calibri"/>
              <a:buNone/>
            </a:pPr>
            <a:r>
              <a:rPr lang="es-CO" sz="3600"/>
              <a:t>Resolución 2063 del 09/06/2017</a:t>
            </a:r>
            <a:br>
              <a:rPr lang="es-CO" sz="3600"/>
            </a:br>
            <a:r>
              <a:rPr lang="es-CO" sz="3600"/>
              <a:t>“Ejes estratégicos - Líneas de acción”</a:t>
            </a:r>
            <a:endParaRPr/>
          </a:p>
        </p:txBody>
      </p:sp>
      <p:cxnSp>
        <p:nvCxnSpPr>
          <p:cNvPr id="105" name="Google Shape;105;p3"/>
          <p:cNvCxnSpPr>
            <a:stCxn id="106" idx="2"/>
            <a:endCxn id="107" idx="0"/>
          </p:cNvCxnSpPr>
          <p:nvPr/>
        </p:nvCxnSpPr>
        <p:spPr>
          <a:xfrm>
            <a:off x="1696826" y="3113590"/>
            <a:ext cx="0" cy="2641500"/>
          </a:xfrm>
          <a:prstGeom prst="straightConnector1">
            <a:avLst/>
          </a:prstGeom>
          <a:noFill/>
          <a:ln cap="flat" cmpd="sng" w="19050">
            <a:solidFill>
              <a:schemeClr val="accent1"/>
            </a:solidFill>
            <a:prstDash val="solid"/>
            <a:miter lim="800000"/>
            <a:headEnd len="sm" w="sm" type="none"/>
            <a:tailEnd len="med" w="med" type="triangle"/>
          </a:ln>
        </p:spPr>
      </p:cxnSp>
      <p:sp>
        <p:nvSpPr>
          <p:cNvPr id="108" name="Google Shape;108;p3"/>
          <p:cNvSpPr txBox="1"/>
          <p:nvPr/>
        </p:nvSpPr>
        <p:spPr>
          <a:xfrm>
            <a:off x="3588532" y="1319952"/>
            <a:ext cx="8460000" cy="73866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Destinar y gestionar los recursos financieros necesarios en los presupuestos en el nivel nacional y territorial orientados a fortalecer las estructuras administrativas y el recurso humano dedicado al fomento y gestión de los procesos de participación y en el desarrollo de la PPSS.</a:t>
            </a:r>
            <a:endParaRPr/>
          </a:p>
        </p:txBody>
      </p:sp>
      <p:sp>
        <p:nvSpPr>
          <p:cNvPr id="109" name="Google Shape;109;p3"/>
          <p:cNvSpPr txBox="1"/>
          <p:nvPr/>
        </p:nvSpPr>
        <p:spPr>
          <a:xfrm>
            <a:off x="3588532" y="2047781"/>
            <a:ext cx="8460000" cy="73866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Definir los programas de formación y capacitación al personal del sector salud para la generación de capacidades para el derecho a la participación social, así como, herramientas pedagógicas, didácticas y tecnológicas que permitan la intervención de la comunidad en el sector.</a:t>
            </a:r>
            <a:endParaRPr/>
          </a:p>
        </p:txBody>
      </p:sp>
      <p:sp>
        <p:nvSpPr>
          <p:cNvPr id="110" name="Google Shape;110;p3"/>
          <p:cNvSpPr txBox="1"/>
          <p:nvPr/>
        </p:nvSpPr>
        <p:spPr>
          <a:xfrm>
            <a:off x="3588532" y="2775610"/>
            <a:ext cx="846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Desarrollar una estrategia sistemática de asistencia técnica a las entidades territoriales para la implementación de la Política de Participación Social en Salud.</a:t>
            </a:r>
            <a:endParaRPr/>
          </a:p>
        </p:txBody>
      </p:sp>
      <p:sp>
        <p:nvSpPr>
          <p:cNvPr id="106" name="Google Shape;106;p3"/>
          <p:cNvSpPr txBox="1"/>
          <p:nvPr/>
        </p:nvSpPr>
        <p:spPr>
          <a:xfrm>
            <a:off x="310826" y="2467259"/>
            <a:ext cx="27720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dk1"/>
                </a:solidFill>
                <a:latin typeface="Calibri"/>
                <a:ea typeface="Calibri"/>
                <a:cs typeface="Calibri"/>
                <a:sym typeface="Calibri"/>
              </a:rPr>
              <a:t>FORTALECIMIENTO INSTITUCIONAL</a:t>
            </a:r>
            <a:endParaRPr/>
          </a:p>
        </p:txBody>
      </p:sp>
      <p:sp>
        <p:nvSpPr>
          <p:cNvPr id="111" name="Google Shape;111;p3"/>
          <p:cNvSpPr txBox="1"/>
          <p:nvPr/>
        </p:nvSpPr>
        <p:spPr>
          <a:xfrm>
            <a:off x="3588532" y="3287995"/>
            <a:ext cx="846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Establecer mecanismos de cofinanciación de proyectos de inversión en los diferentes niveles de gobierno destinados a la promoción y gestión de la participación social en salud.</a:t>
            </a:r>
            <a:endParaRPr/>
          </a:p>
        </p:txBody>
      </p:sp>
      <p:sp>
        <p:nvSpPr>
          <p:cNvPr id="112" name="Google Shape;112;p3"/>
          <p:cNvSpPr txBox="1"/>
          <p:nvPr/>
        </p:nvSpPr>
        <p:spPr>
          <a:xfrm>
            <a:off x="3588532" y="3800380"/>
            <a:ext cx="846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Realizar gestiones interinstitucionales para la formación de la comunidad en planeación, presupuestarían y control social en salud</a:t>
            </a:r>
            <a:endParaRPr/>
          </a:p>
        </p:txBody>
      </p:sp>
      <p:sp>
        <p:nvSpPr>
          <p:cNvPr id="113" name="Google Shape;113;p3"/>
          <p:cNvSpPr txBox="1"/>
          <p:nvPr/>
        </p:nvSpPr>
        <p:spPr>
          <a:xfrm>
            <a:off x="3588532" y="4312765"/>
            <a:ext cx="8460000" cy="73866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Definir los lineamientos para las entidades territoriales y entidades del sector salud que propendan por garantizar la participación en la decisión en la gestión del sector salud en el marco del cumplimiento de los objetivos de la Política de Participación Social en Salud. </a:t>
            </a:r>
            <a:endParaRPr/>
          </a:p>
        </p:txBody>
      </p:sp>
      <p:sp>
        <p:nvSpPr>
          <p:cNvPr id="114" name="Google Shape;114;p3"/>
          <p:cNvSpPr txBox="1"/>
          <p:nvPr/>
        </p:nvSpPr>
        <p:spPr>
          <a:xfrm>
            <a:off x="3588532" y="5040594"/>
            <a:ext cx="846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Transversalizar los procesos y dinámicas de participación social en el ciclo de las políticas públicas del sector salud a nivel nacional y territorial. </a:t>
            </a:r>
            <a:endParaRPr/>
          </a:p>
        </p:txBody>
      </p:sp>
      <p:sp>
        <p:nvSpPr>
          <p:cNvPr id="115" name="Google Shape;115;p3"/>
          <p:cNvSpPr txBox="1"/>
          <p:nvPr/>
        </p:nvSpPr>
        <p:spPr>
          <a:xfrm>
            <a:off x="208565" y="2234194"/>
            <a:ext cx="613611" cy="110799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6600" u="none" cap="none" strike="noStrike">
                <a:solidFill>
                  <a:schemeClr val="accent5"/>
                </a:solidFill>
                <a:latin typeface="Calibri"/>
                <a:ea typeface="Calibri"/>
                <a:cs typeface="Calibri"/>
                <a:sym typeface="Calibri"/>
              </a:rPr>
              <a:t>1</a:t>
            </a:r>
            <a:endParaRPr/>
          </a:p>
        </p:txBody>
      </p:sp>
      <p:sp>
        <p:nvSpPr>
          <p:cNvPr id="116" name="Google Shape;116;p3"/>
          <p:cNvSpPr/>
          <p:nvPr/>
        </p:nvSpPr>
        <p:spPr>
          <a:xfrm>
            <a:off x="3092109" y="1388610"/>
            <a:ext cx="360000" cy="5400000"/>
          </a:xfrm>
          <a:prstGeom prst="leftBrace">
            <a:avLst>
              <a:gd fmla="val 8333" name="adj1"/>
              <a:gd fmla="val 50000" name="adj2"/>
            </a:avLst>
          </a:prstGeom>
          <a:noFill/>
          <a:ln cap="flat" cmpd="sng" w="1905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117" name="Google Shape;117;p3"/>
          <p:cNvSpPr txBox="1"/>
          <p:nvPr/>
        </p:nvSpPr>
        <p:spPr>
          <a:xfrm>
            <a:off x="310826" y="3429791"/>
            <a:ext cx="2772000" cy="95410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El fortalecimiento de las capacidades institucionales para que el estado cumpla su papel de garante. </a:t>
            </a:r>
            <a:endParaRPr/>
          </a:p>
        </p:txBody>
      </p:sp>
      <p:sp>
        <p:nvSpPr>
          <p:cNvPr id="107" name="Google Shape;107;p3"/>
          <p:cNvSpPr txBox="1"/>
          <p:nvPr/>
        </p:nvSpPr>
        <p:spPr>
          <a:xfrm>
            <a:off x="310826" y="5754964"/>
            <a:ext cx="2772000" cy="95410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Se fortalecerán las estructuras del nivel nacional y del nivel territorial que lideran la promoción de la participación social en salud</a:t>
            </a:r>
            <a:endParaRPr/>
          </a:p>
        </p:txBody>
      </p:sp>
      <p:sp>
        <p:nvSpPr>
          <p:cNvPr id="118" name="Google Shape;118;p3"/>
          <p:cNvSpPr txBox="1"/>
          <p:nvPr/>
        </p:nvSpPr>
        <p:spPr>
          <a:xfrm>
            <a:off x="310826" y="4700099"/>
            <a:ext cx="2772000" cy="738664"/>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Debe contar con los recursos técnicos, logísticos, operativos, financieros y humanos. </a:t>
            </a:r>
            <a:endParaRPr/>
          </a:p>
        </p:txBody>
      </p:sp>
      <p:sp>
        <p:nvSpPr>
          <p:cNvPr id="119" name="Google Shape;119;p3"/>
          <p:cNvSpPr txBox="1"/>
          <p:nvPr/>
        </p:nvSpPr>
        <p:spPr>
          <a:xfrm>
            <a:off x="3588532" y="5552979"/>
            <a:ext cx="846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Incorporar el enfoque diferencial en el desarrollo de los espacios de participación en salud en la definición e implementación de los programas del sector salud. </a:t>
            </a:r>
            <a:endParaRPr/>
          </a:p>
        </p:txBody>
      </p:sp>
      <p:sp>
        <p:nvSpPr>
          <p:cNvPr id="120" name="Google Shape;120;p3"/>
          <p:cNvSpPr txBox="1"/>
          <p:nvPr/>
        </p:nvSpPr>
        <p:spPr>
          <a:xfrm>
            <a:off x="3588532" y="6065366"/>
            <a:ext cx="8460000" cy="738664"/>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Realizar los ajustes normativos que permitan la participación en la gestión del sector salud en los diferentes niveles territoriales e institucionales para el cumplimiento de los objetivos de la Política de Participación en el marco de la Ley Estatutaria de Salud.</a:t>
            </a:r>
            <a:endParaRPr/>
          </a:p>
        </p:txBody>
      </p:sp>
      <p:sp>
        <p:nvSpPr>
          <p:cNvPr id="121" name="Google Shape;121;p3"/>
          <p:cNvSpPr/>
          <p:nvPr/>
        </p:nvSpPr>
        <p:spPr>
          <a:xfrm>
            <a:off x="3382104" y="1627450"/>
            <a:ext cx="216000" cy="216000"/>
          </a:xfrm>
          <a:prstGeom prst="diamond">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122" name="Google Shape;122;p3"/>
          <p:cNvSpPr/>
          <p:nvPr/>
        </p:nvSpPr>
        <p:spPr>
          <a:xfrm>
            <a:off x="3382104" y="6372864"/>
            <a:ext cx="216000" cy="216000"/>
          </a:xfrm>
          <a:prstGeom prst="diamond">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123" name="Google Shape;123;p3"/>
          <p:cNvSpPr/>
          <p:nvPr/>
        </p:nvSpPr>
        <p:spPr>
          <a:xfrm>
            <a:off x="3382104" y="2371507"/>
            <a:ext cx="216000" cy="216000"/>
          </a:xfrm>
          <a:prstGeom prst="diamond">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124" name="Google Shape;124;p3"/>
          <p:cNvSpPr/>
          <p:nvPr/>
        </p:nvSpPr>
        <p:spPr>
          <a:xfrm>
            <a:off x="3382104" y="2956357"/>
            <a:ext cx="216000" cy="216000"/>
          </a:xfrm>
          <a:prstGeom prst="diamond">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125" name="Google Shape;125;p3"/>
          <p:cNvSpPr/>
          <p:nvPr/>
        </p:nvSpPr>
        <p:spPr>
          <a:xfrm>
            <a:off x="3382104" y="3454192"/>
            <a:ext cx="216000" cy="216000"/>
          </a:xfrm>
          <a:prstGeom prst="diamond">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126" name="Google Shape;126;p3"/>
          <p:cNvSpPr/>
          <p:nvPr/>
        </p:nvSpPr>
        <p:spPr>
          <a:xfrm>
            <a:off x="3382104" y="3964059"/>
            <a:ext cx="216000" cy="216000"/>
          </a:xfrm>
          <a:prstGeom prst="diamond">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127" name="Google Shape;127;p3"/>
          <p:cNvSpPr/>
          <p:nvPr/>
        </p:nvSpPr>
        <p:spPr>
          <a:xfrm>
            <a:off x="3382104" y="4597037"/>
            <a:ext cx="216000" cy="216000"/>
          </a:xfrm>
          <a:prstGeom prst="diamond">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128" name="Google Shape;128;p3"/>
          <p:cNvSpPr/>
          <p:nvPr/>
        </p:nvSpPr>
        <p:spPr>
          <a:xfrm>
            <a:off x="3382104" y="5205951"/>
            <a:ext cx="216000" cy="216000"/>
          </a:xfrm>
          <a:prstGeom prst="diamond">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129" name="Google Shape;129;p3"/>
          <p:cNvSpPr/>
          <p:nvPr/>
        </p:nvSpPr>
        <p:spPr>
          <a:xfrm>
            <a:off x="3382104" y="5715818"/>
            <a:ext cx="216000" cy="216000"/>
          </a:xfrm>
          <a:prstGeom prst="diamond">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33" name="Shape 133"/>
        <p:cNvGrpSpPr/>
        <p:nvPr/>
      </p:nvGrpSpPr>
      <p:grpSpPr>
        <a:xfrm>
          <a:off x="0" y="0"/>
          <a:ext cx="0" cy="0"/>
          <a:chOff x="0" y="0"/>
          <a:chExt cx="0" cy="0"/>
        </a:xfrm>
      </p:grpSpPr>
      <p:sp>
        <p:nvSpPr>
          <p:cNvPr id="134" name="Google Shape;134;p4"/>
          <p:cNvSpPr txBox="1"/>
          <p:nvPr>
            <p:ph type="title"/>
          </p:nvPr>
        </p:nvSpPr>
        <p:spPr>
          <a:xfrm>
            <a:off x="838200" y="-31922"/>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Calibri"/>
              <a:buNone/>
            </a:pPr>
            <a:r>
              <a:rPr lang="es-CO" sz="3600"/>
              <a:t>Resolución 2063 del 09/06/2017</a:t>
            </a:r>
            <a:br>
              <a:rPr lang="es-CO" sz="3600"/>
            </a:br>
            <a:r>
              <a:rPr lang="es-CO" sz="3600"/>
              <a:t>“Ejes estratégicos - Líneas de acción”</a:t>
            </a:r>
            <a:endParaRPr/>
          </a:p>
        </p:txBody>
      </p:sp>
      <p:cxnSp>
        <p:nvCxnSpPr>
          <p:cNvPr id="135" name="Google Shape;135;p4"/>
          <p:cNvCxnSpPr>
            <a:stCxn id="136" idx="2"/>
            <a:endCxn id="137" idx="0"/>
          </p:cNvCxnSpPr>
          <p:nvPr/>
        </p:nvCxnSpPr>
        <p:spPr>
          <a:xfrm>
            <a:off x="1732922" y="3412110"/>
            <a:ext cx="0" cy="2787900"/>
          </a:xfrm>
          <a:prstGeom prst="straightConnector1">
            <a:avLst/>
          </a:prstGeom>
          <a:noFill/>
          <a:ln cap="flat" cmpd="sng" w="19050">
            <a:solidFill>
              <a:srgbClr val="C00000"/>
            </a:solidFill>
            <a:prstDash val="solid"/>
            <a:miter lim="800000"/>
            <a:headEnd len="sm" w="sm" type="none"/>
            <a:tailEnd len="med" w="med" type="triangle"/>
          </a:ln>
        </p:spPr>
      </p:cxnSp>
      <p:sp>
        <p:nvSpPr>
          <p:cNvPr id="138" name="Google Shape;138;p4"/>
          <p:cNvSpPr txBox="1"/>
          <p:nvPr/>
        </p:nvSpPr>
        <p:spPr>
          <a:xfrm>
            <a:off x="3684788" y="1801227"/>
            <a:ext cx="828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Crear una estrategia pedagógica permanente en salud para cualificar a los ciudadanos en los procesos de participación, en los temas de interés en salud y en el derecho a la salud. </a:t>
            </a:r>
            <a:endParaRPr/>
          </a:p>
        </p:txBody>
      </p:sp>
      <p:sp>
        <p:nvSpPr>
          <p:cNvPr id="139" name="Google Shape;139;p4"/>
          <p:cNvSpPr txBox="1"/>
          <p:nvPr/>
        </p:nvSpPr>
        <p:spPr>
          <a:xfrm>
            <a:off x="3684788" y="2310180"/>
            <a:ext cx="8280000" cy="30777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Establecer incentivos que propicien la participación social y comunitaria. </a:t>
            </a:r>
            <a:endParaRPr/>
          </a:p>
        </p:txBody>
      </p:sp>
      <p:sp>
        <p:nvSpPr>
          <p:cNvPr id="140" name="Google Shape;140;p4"/>
          <p:cNvSpPr txBox="1"/>
          <p:nvPr/>
        </p:nvSpPr>
        <p:spPr>
          <a:xfrm>
            <a:off x="3684788" y="2603690"/>
            <a:ext cx="828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Impulsar y promocionar las iniciativas del uso y apropiación de las tecnologías de información y las comunicaciones en las organizaciones sociales en salud. </a:t>
            </a:r>
            <a:endParaRPr/>
          </a:p>
        </p:txBody>
      </p:sp>
      <p:sp>
        <p:nvSpPr>
          <p:cNvPr id="136" name="Google Shape;136;p4"/>
          <p:cNvSpPr txBox="1"/>
          <p:nvPr/>
        </p:nvSpPr>
        <p:spPr>
          <a:xfrm>
            <a:off x="472922" y="2334892"/>
            <a:ext cx="2520000" cy="1077218"/>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600" u="none" cap="none" strike="noStrike">
                <a:solidFill>
                  <a:schemeClr val="dk1"/>
                </a:solidFill>
                <a:latin typeface="Calibri"/>
                <a:ea typeface="Calibri"/>
                <a:cs typeface="Calibri"/>
                <a:sym typeface="Calibri"/>
              </a:rPr>
              <a:t>EMPODERAMIENTO DE LA CIUDADANÍA Y LAS ORGANIZACIONES SOCIALES EN SALUD</a:t>
            </a:r>
            <a:endParaRPr/>
          </a:p>
        </p:txBody>
      </p:sp>
      <p:sp>
        <p:nvSpPr>
          <p:cNvPr id="141" name="Google Shape;141;p4"/>
          <p:cNvSpPr txBox="1"/>
          <p:nvPr/>
        </p:nvSpPr>
        <p:spPr>
          <a:xfrm>
            <a:off x="3684788" y="3112643"/>
            <a:ext cx="828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Fortalecer las estrategias de información y comunicación incluido el acceso a medios, boletines, periódicos que posibilite espacios a las organizaciones para impulsar y visibilizar sus procesos. </a:t>
            </a:r>
            <a:endParaRPr/>
          </a:p>
        </p:txBody>
      </p:sp>
      <p:sp>
        <p:nvSpPr>
          <p:cNvPr id="142" name="Google Shape;142;p4"/>
          <p:cNvSpPr txBox="1"/>
          <p:nvPr/>
        </p:nvSpPr>
        <p:spPr>
          <a:xfrm>
            <a:off x="3684788" y="3621596"/>
            <a:ext cx="828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Promover las formas de convocatoria de los espacios de participación que reconozca las dinámicas territoriales y comunitarias del sector salud. </a:t>
            </a:r>
            <a:endParaRPr/>
          </a:p>
        </p:txBody>
      </p:sp>
      <p:sp>
        <p:nvSpPr>
          <p:cNvPr id="143" name="Google Shape;143;p4"/>
          <p:cNvSpPr txBox="1"/>
          <p:nvPr/>
        </p:nvSpPr>
        <p:spPr>
          <a:xfrm>
            <a:off x="3684788" y="4639502"/>
            <a:ext cx="8280000" cy="73866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Definir los lineamientos que permitan a las entidades territoriales el establecimiento en sus presupuestos de los recursos necesarios para garantizar la participación de la comunidad en los espacios requeridos para la deliberación de las políticas públicas.</a:t>
            </a:r>
            <a:endParaRPr/>
          </a:p>
        </p:txBody>
      </p:sp>
      <p:sp>
        <p:nvSpPr>
          <p:cNvPr id="144" name="Google Shape;144;p4"/>
          <p:cNvSpPr txBox="1"/>
          <p:nvPr/>
        </p:nvSpPr>
        <p:spPr>
          <a:xfrm>
            <a:off x="124341" y="2306363"/>
            <a:ext cx="613611" cy="110799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6600" u="none" cap="none" strike="noStrike">
                <a:solidFill>
                  <a:srgbClr val="C00000"/>
                </a:solidFill>
                <a:latin typeface="Calibri"/>
                <a:ea typeface="Calibri"/>
                <a:cs typeface="Calibri"/>
                <a:sym typeface="Calibri"/>
              </a:rPr>
              <a:t>2</a:t>
            </a:r>
            <a:endParaRPr/>
          </a:p>
        </p:txBody>
      </p:sp>
      <p:sp>
        <p:nvSpPr>
          <p:cNvPr id="145" name="Google Shape;145;p4"/>
          <p:cNvSpPr/>
          <p:nvPr/>
        </p:nvSpPr>
        <p:spPr>
          <a:xfrm>
            <a:off x="3128204" y="1698544"/>
            <a:ext cx="360000" cy="5040000"/>
          </a:xfrm>
          <a:prstGeom prst="leftBrace">
            <a:avLst>
              <a:gd fmla="val 8333" name="adj1"/>
              <a:gd fmla="val 50000" name="adj2"/>
            </a:avLst>
          </a:prstGeom>
          <a:noFill/>
          <a:ln cap="flat" cmpd="sng" w="19050">
            <a:solidFill>
              <a:srgbClr val="C0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146" name="Google Shape;146;p4"/>
          <p:cNvSpPr txBox="1"/>
          <p:nvPr/>
        </p:nvSpPr>
        <p:spPr>
          <a:xfrm>
            <a:off x="346922" y="3545248"/>
            <a:ext cx="2772000" cy="1169551"/>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Desarrollo de capacidades por parte de la ciudadanía para que logre cumplir un rol activo y el desarrollo pleno de la ciudadanía en salud.</a:t>
            </a:r>
            <a:endParaRPr/>
          </a:p>
        </p:txBody>
      </p:sp>
      <p:sp>
        <p:nvSpPr>
          <p:cNvPr id="137" name="Google Shape;137;p4"/>
          <p:cNvSpPr txBox="1"/>
          <p:nvPr/>
        </p:nvSpPr>
        <p:spPr>
          <a:xfrm>
            <a:off x="346922" y="6200137"/>
            <a:ext cx="2772000" cy="52322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Legitimidad en la representatividad territorial e institucional</a:t>
            </a:r>
            <a:endParaRPr/>
          </a:p>
        </p:txBody>
      </p:sp>
      <p:sp>
        <p:nvSpPr>
          <p:cNvPr id="147" name="Google Shape;147;p4"/>
          <p:cNvSpPr txBox="1"/>
          <p:nvPr/>
        </p:nvSpPr>
        <p:spPr>
          <a:xfrm>
            <a:off x="346922" y="4866675"/>
            <a:ext cx="2772000" cy="1169551"/>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fortalecer todas las instancias formales y autónomas que desarrollen procesos participativos para impulsar la incidencia, exigencia y decisión</a:t>
            </a:r>
            <a:endParaRPr/>
          </a:p>
        </p:txBody>
      </p:sp>
      <p:sp>
        <p:nvSpPr>
          <p:cNvPr id="148" name="Google Shape;148;p4"/>
          <p:cNvSpPr txBox="1"/>
          <p:nvPr/>
        </p:nvSpPr>
        <p:spPr>
          <a:xfrm>
            <a:off x="3684788" y="5363899"/>
            <a:ext cx="828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Definir los mecanismos para fortalecer la representación de las comunidades en los espacios de incidencia en la política pública en salud. </a:t>
            </a:r>
            <a:endParaRPr/>
          </a:p>
        </p:txBody>
      </p:sp>
      <p:sp>
        <p:nvSpPr>
          <p:cNvPr id="149" name="Google Shape;149;p4"/>
          <p:cNvSpPr txBox="1"/>
          <p:nvPr/>
        </p:nvSpPr>
        <p:spPr>
          <a:xfrm>
            <a:off x="3684788" y="5872854"/>
            <a:ext cx="8280000" cy="738664"/>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Definir los mecanismos de consulta y de la transferencia de la información requerida para garantizar la participación de la comunidad, en las definiciones de política integral de salud, en las prioridades en salud, así como en inclusiones y exclusiones.</a:t>
            </a:r>
            <a:endParaRPr/>
          </a:p>
        </p:txBody>
      </p:sp>
      <p:sp>
        <p:nvSpPr>
          <p:cNvPr id="150" name="Google Shape;150;p4"/>
          <p:cNvSpPr/>
          <p:nvPr/>
        </p:nvSpPr>
        <p:spPr>
          <a:xfrm>
            <a:off x="3478360" y="1961550"/>
            <a:ext cx="216000" cy="216000"/>
          </a:xfrm>
          <a:prstGeom prst="diamond">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51" name="Google Shape;151;p4"/>
          <p:cNvSpPr/>
          <p:nvPr/>
        </p:nvSpPr>
        <p:spPr>
          <a:xfrm>
            <a:off x="3478360" y="6180352"/>
            <a:ext cx="216000" cy="216000"/>
          </a:xfrm>
          <a:prstGeom prst="diamond">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52" name="Google Shape;152;p4"/>
          <p:cNvSpPr/>
          <p:nvPr/>
        </p:nvSpPr>
        <p:spPr>
          <a:xfrm>
            <a:off x="3478360" y="2372961"/>
            <a:ext cx="216000" cy="216000"/>
          </a:xfrm>
          <a:prstGeom prst="diamond">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53" name="Google Shape;153;p4"/>
          <p:cNvSpPr/>
          <p:nvPr/>
        </p:nvSpPr>
        <p:spPr>
          <a:xfrm>
            <a:off x="3478360" y="2760308"/>
            <a:ext cx="216000" cy="216000"/>
          </a:xfrm>
          <a:prstGeom prst="diamond">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54" name="Google Shape;154;p4"/>
          <p:cNvSpPr/>
          <p:nvPr/>
        </p:nvSpPr>
        <p:spPr>
          <a:xfrm>
            <a:off x="3478360" y="3294830"/>
            <a:ext cx="216000" cy="216000"/>
          </a:xfrm>
          <a:prstGeom prst="diamond">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55" name="Google Shape;155;p4"/>
          <p:cNvSpPr/>
          <p:nvPr/>
        </p:nvSpPr>
        <p:spPr>
          <a:xfrm>
            <a:off x="3478360" y="3805290"/>
            <a:ext cx="216000" cy="216000"/>
          </a:xfrm>
          <a:prstGeom prst="diamond">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56" name="Google Shape;156;p4"/>
          <p:cNvSpPr/>
          <p:nvPr/>
        </p:nvSpPr>
        <p:spPr>
          <a:xfrm>
            <a:off x="3478360" y="4925251"/>
            <a:ext cx="216000" cy="216000"/>
          </a:xfrm>
          <a:prstGeom prst="diamond">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57" name="Google Shape;157;p4"/>
          <p:cNvSpPr/>
          <p:nvPr/>
        </p:nvSpPr>
        <p:spPr>
          <a:xfrm>
            <a:off x="3478360" y="5582883"/>
            <a:ext cx="216000" cy="216000"/>
          </a:xfrm>
          <a:prstGeom prst="diamond">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58" name="Google Shape;158;p4"/>
          <p:cNvSpPr txBox="1"/>
          <p:nvPr/>
        </p:nvSpPr>
        <p:spPr>
          <a:xfrm>
            <a:off x="3684788" y="4130549"/>
            <a:ext cx="828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Gestionar recursos para la financiación para las iniciativas comunitarias para que la comunidad incida, intervenga y decida en el ciclo de las políticas en salud </a:t>
            </a:r>
            <a:endParaRPr/>
          </a:p>
        </p:txBody>
      </p:sp>
      <p:sp>
        <p:nvSpPr>
          <p:cNvPr id="159" name="Google Shape;159;p4"/>
          <p:cNvSpPr/>
          <p:nvPr/>
        </p:nvSpPr>
        <p:spPr>
          <a:xfrm>
            <a:off x="3478360" y="4339811"/>
            <a:ext cx="216000" cy="216000"/>
          </a:xfrm>
          <a:prstGeom prst="diamond">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3" name="Shape 163"/>
        <p:cNvGrpSpPr/>
        <p:nvPr/>
      </p:nvGrpSpPr>
      <p:grpSpPr>
        <a:xfrm>
          <a:off x="0" y="0"/>
          <a:ext cx="0" cy="0"/>
          <a:chOff x="0" y="0"/>
          <a:chExt cx="0" cy="0"/>
        </a:xfrm>
      </p:grpSpPr>
      <p:sp>
        <p:nvSpPr>
          <p:cNvPr id="164" name="Google Shape;164;p5"/>
          <p:cNvSpPr txBox="1"/>
          <p:nvPr>
            <p:ph type="title"/>
          </p:nvPr>
        </p:nvSpPr>
        <p:spPr>
          <a:xfrm>
            <a:off x="838200" y="-31922"/>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Calibri"/>
              <a:buNone/>
            </a:pPr>
            <a:r>
              <a:rPr lang="es-CO" sz="3600"/>
              <a:t>Resolución 2063 del 09/06/2017</a:t>
            </a:r>
            <a:br>
              <a:rPr lang="es-CO" sz="3600"/>
            </a:br>
            <a:r>
              <a:rPr lang="es-CO" sz="3600"/>
              <a:t>“Ejes estratégicos - Líneas de acción”</a:t>
            </a:r>
            <a:endParaRPr/>
          </a:p>
        </p:txBody>
      </p:sp>
      <p:cxnSp>
        <p:nvCxnSpPr>
          <p:cNvPr id="165" name="Google Shape;165;p5"/>
          <p:cNvCxnSpPr>
            <a:stCxn id="166" idx="2"/>
            <a:endCxn id="167" idx="0"/>
          </p:cNvCxnSpPr>
          <p:nvPr/>
        </p:nvCxnSpPr>
        <p:spPr>
          <a:xfrm flipH="1">
            <a:off x="1732910" y="3077491"/>
            <a:ext cx="18300" cy="1915800"/>
          </a:xfrm>
          <a:prstGeom prst="straightConnector1">
            <a:avLst/>
          </a:prstGeom>
          <a:noFill/>
          <a:ln cap="flat" cmpd="sng" w="19050">
            <a:solidFill>
              <a:schemeClr val="accent6"/>
            </a:solidFill>
            <a:prstDash val="solid"/>
            <a:miter lim="800000"/>
            <a:headEnd len="sm" w="sm" type="none"/>
            <a:tailEnd len="med" w="med" type="triangle"/>
          </a:ln>
        </p:spPr>
      </p:cxnSp>
      <p:sp>
        <p:nvSpPr>
          <p:cNvPr id="168" name="Google Shape;168;p5"/>
          <p:cNvSpPr txBox="1"/>
          <p:nvPr/>
        </p:nvSpPr>
        <p:spPr>
          <a:xfrm>
            <a:off x="3684788" y="1704961"/>
            <a:ext cx="828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Definir e implementar las estrategias de incidencia y formación para fortalecer la salud pública en concertación con las comunidades.</a:t>
            </a:r>
            <a:endParaRPr/>
          </a:p>
        </p:txBody>
      </p:sp>
      <p:sp>
        <p:nvSpPr>
          <p:cNvPr id="169" name="Google Shape;169;p5"/>
          <p:cNvSpPr txBox="1"/>
          <p:nvPr/>
        </p:nvSpPr>
        <p:spPr>
          <a:xfrm>
            <a:off x="3684788" y="2536750"/>
            <a:ext cx="828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Diseñar una estrategia de comunicación e información para la promoción y socialización de una cultura de bienestar y salud con perspectiva comunitaria. </a:t>
            </a:r>
            <a:endParaRPr/>
          </a:p>
        </p:txBody>
      </p:sp>
      <p:sp>
        <p:nvSpPr>
          <p:cNvPr id="170" name="Google Shape;170;p5"/>
          <p:cNvSpPr txBox="1"/>
          <p:nvPr/>
        </p:nvSpPr>
        <p:spPr>
          <a:xfrm>
            <a:off x="3684788" y="3368539"/>
            <a:ext cx="828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Promover un programa de formación de formadores comunitarios en salud pública con enfoque de derecho diferencial y de género. </a:t>
            </a:r>
            <a:endParaRPr/>
          </a:p>
        </p:txBody>
      </p:sp>
      <p:sp>
        <p:nvSpPr>
          <p:cNvPr id="166" name="Google Shape;166;p5"/>
          <p:cNvSpPr txBox="1"/>
          <p:nvPr/>
        </p:nvSpPr>
        <p:spPr>
          <a:xfrm>
            <a:off x="491210" y="2431160"/>
            <a:ext cx="25200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dk1"/>
                </a:solidFill>
                <a:latin typeface="Calibri"/>
                <a:ea typeface="Calibri"/>
                <a:cs typeface="Calibri"/>
                <a:sym typeface="Calibri"/>
              </a:rPr>
              <a:t>IMPULSO A LA CULTURA DE LA SALUD</a:t>
            </a:r>
            <a:endParaRPr/>
          </a:p>
        </p:txBody>
      </p:sp>
      <p:sp>
        <p:nvSpPr>
          <p:cNvPr id="171" name="Google Shape;171;p5"/>
          <p:cNvSpPr txBox="1"/>
          <p:nvPr/>
        </p:nvSpPr>
        <p:spPr>
          <a:xfrm>
            <a:off x="3684788" y="4180713"/>
            <a:ext cx="828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Conformar y/o consolidar mecanismos y espacios para que la ciudadanía participe y se apropie de los programas de promoción y prevención. </a:t>
            </a:r>
            <a:endParaRPr/>
          </a:p>
        </p:txBody>
      </p:sp>
      <p:sp>
        <p:nvSpPr>
          <p:cNvPr id="172" name="Google Shape;172;p5"/>
          <p:cNvSpPr txBox="1"/>
          <p:nvPr/>
        </p:nvSpPr>
        <p:spPr>
          <a:xfrm>
            <a:off x="3684788" y="5020283"/>
            <a:ext cx="828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Incorporar la Política de participación en los lineamientos de salud pública orientados a las entidades territoriales. </a:t>
            </a:r>
            <a:endParaRPr/>
          </a:p>
        </p:txBody>
      </p:sp>
      <p:sp>
        <p:nvSpPr>
          <p:cNvPr id="173" name="Google Shape;173;p5"/>
          <p:cNvSpPr txBox="1"/>
          <p:nvPr/>
        </p:nvSpPr>
        <p:spPr>
          <a:xfrm>
            <a:off x="87765" y="2215897"/>
            <a:ext cx="613611" cy="110799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6600" u="none" cap="none" strike="noStrike">
                <a:solidFill>
                  <a:schemeClr val="accent6"/>
                </a:solidFill>
                <a:latin typeface="Calibri"/>
                <a:ea typeface="Calibri"/>
                <a:cs typeface="Calibri"/>
                <a:sym typeface="Calibri"/>
              </a:rPr>
              <a:t>3</a:t>
            </a:r>
            <a:endParaRPr/>
          </a:p>
        </p:txBody>
      </p:sp>
      <p:sp>
        <p:nvSpPr>
          <p:cNvPr id="174" name="Google Shape;174;p5"/>
          <p:cNvSpPr/>
          <p:nvPr/>
        </p:nvSpPr>
        <p:spPr>
          <a:xfrm>
            <a:off x="3140230" y="1614331"/>
            <a:ext cx="360000" cy="5040000"/>
          </a:xfrm>
          <a:prstGeom prst="leftBrace">
            <a:avLst>
              <a:gd fmla="val 8333" name="adj1"/>
              <a:gd fmla="val 50000" name="adj2"/>
            </a:avLst>
          </a:prstGeom>
          <a:noFill/>
          <a:ln cap="flat" cmpd="sng" w="19050">
            <a:solidFill>
              <a:schemeClr val="accent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175" name="Google Shape;175;p5"/>
          <p:cNvSpPr txBox="1"/>
          <p:nvPr/>
        </p:nvSpPr>
        <p:spPr>
          <a:xfrm>
            <a:off x="346922" y="3663157"/>
            <a:ext cx="2772000" cy="95410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La salud como construcción social se ubica en la esfera pública (lo que es de todos de forma simbólica y material).</a:t>
            </a:r>
            <a:endParaRPr/>
          </a:p>
        </p:txBody>
      </p:sp>
      <p:sp>
        <p:nvSpPr>
          <p:cNvPr id="167" name="Google Shape;167;p5"/>
          <p:cNvSpPr txBox="1"/>
          <p:nvPr/>
        </p:nvSpPr>
        <p:spPr>
          <a:xfrm>
            <a:off x="346922" y="4993247"/>
            <a:ext cx="2772000" cy="1169551"/>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El Estado debe fomentar el desarrollo de la apropiación de la salud en la vida cotidiana y en el ejercicio del cuidado (colectivo) y del autocuidado (individual).</a:t>
            </a:r>
            <a:endParaRPr/>
          </a:p>
        </p:txBody>
      </p:sp>
      <p:sp>
        <p:nvSpPr>
          <p:cNvPr id="176" name="Google Shape;176;p5"/>
          <p:cNvSpPr/>
          <p:nvPr/>
        </p:nvSpPr>
        <p:spPr>
          <a:xfrm>
            <a:off x="3478360" y="1920126"/>
            <a:ext cx="216000" cy="216000"/>
          </a:xfrm>
          <a:prstGeom prst="diamond">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77" name="Google Shape;177;p5"/>
          <p:cNvSpPr/>
          <p:nvPr/>
        </p:nvSpPr>
        <p:spPr>
          <a:xfrm>
            <a:off x="3478360" y="2751915"/>
            <a:ext cx="216000" cy="216000"/>
          </a:xfrm>
          <a:prstGeom prst="diamond">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78" name="Google Shape;178;p5"/>
          <p:cNvSpPr/>
          <p:nvPr/>
        </p:nvSpPr>
        <p:spPr>
          <a:xfrm>
            <a:off x="3478360" y="3583704"/>
            <a:ext cx="216000" cy="216000"/>
          </a:xfrm>
          <a:prstGeom prst="diamond">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79" name="Google Shape;179;p5"/>
          <p:cNvSpPr/>
          <p:nvPr/>
        </p:nvSpPr>
        <p:spPr>
          <a:xfrm>
            <a:off x="3478360" y="4395878"/>
            <a:ext cx="216000" cy="216000"/>
          </a:xfrm>
          <a:prstGeom prst="diamond">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80" name="Google Shape;180;p5"/>
          <p:cNvSpPr/>
          <p:nvPr/>
        </p:nvSpPr>
        <p:spPr>
          <a:xfrm>
            <a:off x="3478360" y="5235448"/>
            <a:ext cx="216000" cy="216000"/>
          </a:xfrm>
          <a:prstGeom prst="diamond">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
        <p:nvSpPr>
          <p:cNvPr id="181" name="Google Shape;181;p5"/>
          <p:cNvSpPr txBox="1"/>
          <p:nvPr/>
        </p:nvSpPr>
        <p:spPr>
          <a:xfrm>
            <a:off x="3684788" y="5863908"/>
            <a:ext cx="828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Incorporar la política de participación en los lineamientos de salud pública orientados a las entidades territoriales.</a:t>
            </a:r>
            <a:endParaRPr/>
          </a:p>
        </p:txBody>
      </p:sp>
      <p:sp>
        <p:nvSpPr>
          <p:cNvPr id="182" name="Google Shape;182;p5"/>
          <p:cNvSpPr/>
          <p:nvPr/>
        </p:nvSpPr>
        <p:spPr>
          <a:xfrm>
            <a:off x="3478360" y="6079073"/>
            <a:ext cx="216000" cy="216000"/>
          </a:xfrm>
          <a:prstGeom prst="diamond">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accent2"/>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86" name="Shape 186"/>
        <p:cNvGrpSpPr/>
        <p:nvPr/>
      </p:nvGrpSpPr>
      <p:grpSpPr>
        <a:xfrm>
          <a:off x="0" y="0"/>
          <a:ext cx="0" cy="0"/>
          <a:chOff x="0" y="0"/>
          <a:chExt cx="0" cy="0"/>
        </a:xfrm>
      </p:grpSpPr>
      <p:sp>
        <p:nvSpPr>
          <p:cNvPr id="187" name="Google Shape;187;p6"/>
          <p:cNvSpPr txBox="1"/>
          <p:nvPr>
            <p:ph type="title"/>
          </p:nvPr>
        </p:nvSpPr>
        <p:spPr>
          <a:xfrm>
            <a:off x="838200" y="-31922"/>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Calibri"/>
              <a:buNone/>
            </a:pPr>
            <a:r>
              <a:rPr lang="es-CO" sz="3600"/>
              <a:t>Resolución 2063 del 09/06/2017</a:t>
            </a:r>
            <a:br>
              <a:rPr lang="es-CO" sz="3600"/>
            </a:br>
            <a:r>
              <a:rPr lang="es-CO" sz="3600"/>
              <a:t>“Ejes estratégicos - Líneas de acción”</a:t>
            </a:r>
            <a:endParaRPr/>
          </a:p>
        </p:txBody>
      </p:sp>
      <p:cxnSp>
        <p:nvCxnSpPr>
          <p:cNvPr id="188" name="Google Shape;188;p6"/>
          <p:cNvCxnSpPr>
            <a:stCxn id="189" idx="2"/>
            <a:endCxn id="190" idx="0"/>
          </p:cNvCxnSpPr>
          <p:nvPr/>
        </p:nvCxnSpPr>
        <p:spPr>
          <a:xfrm>
            <a:off x="1599014" y="3031366"/>
            <a:ext cx="0" cy="2988000"/>
          </a:xfrm>
          <a:prstGeom prst="straightConnector1">
            <a:avLst/>
          </a:prstGeom>
          <a:noFill/>
          <a:ln cap="flat" cmpd="sng" w="19050">
            <a:solidFill>
              <a:schemeClr val="accent2"/>
            </a:solidFill>
            <a:prstDash val="solid"/>
            <a:miter lim="800000"/>
            <a:headEnd len="sm" w="sm" type="none"/>
            <a:tailEnd len="med" w="med" type="triangle"/>
          </a:ln>
        </p:spPr>
      </p:cxnSp>
      <p:sp>
        <p:nvSpPr>
          <p:cNvPr id="191" name="Google Shape;191;p6"/>
          <p:cNvSpPr txBox="1"/>
          <p:nvPr/>
        </p:nvSpPr>
        <p:spPr>
          <a:xfrm>
            <a:off x="3656444" y="1692931"/>
            <a:ext cx="828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Impulsar procesos de capacitación y formación para el desarrollo de capacidades ciudadanas en los espacios de control social en salud en temas relacionados con la gestión pública. </a:t>
            </a:r>
            <a:endParaRPr/>
          </a:p>
        </p:txBody>
      </p:sp>
      <p:sp>
        <p:nvSpPr>
          <p:cNvPr id="192" name="Google Shape;192;p6"/>
          <p:cNvSpPr txBox="1"/>
          <p:nvPr/>
        </p:nvSpPr>
        <p:spPr>
          <a:xfrm>
            <a:off x="3656444" y="2528014"/>
            <a:ext cx="828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Mejorar el acceso a la información por parte de la ciudadanía a través de ampliación de canales de comunicación por parte de las instituciones. </a:t>
            </a:r>
            <a:endParaRPr/>
          </a:p>
        </p:txBody>
      </p:sp>
      <p:sp>
        <p:nvSpPr>
          <p:cNvPr id="193" name="Google Shape;193;p6"/>
          <p:cNvSpPr txBox="1"/>
          <p:nvPr/>
        </p:nvSpPr>
        <p:spPr>
          <a:xfrm>
            <a:off x="3656444" y="3363097"/>
            <a:ext cx="828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Posicionar el control social como elemento básico de la democracia y la transparencia en salud, lo cual incluye el reconocimiento a veedores y a sus redes.</a:t>
            </a:r>
            <a:endParaRPr/>
          </a:p>
        </p:txBody>
      </p:sp>
      <p:sp>
        <p:nvSpPr>
          <p:cNvPr id="189" name="Google Shape;189;p6"/>
          <p:cNvSpPr txBox="1"/>
          <p:nvPr/>
        </p:nvSpPr>
        <p:spPr>
          <a:xfrm>
            <a:off x="429014" y="2385035"/>
            <a:ext cx="23400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800" u="none" cap="none" strike="noStrike">
                <a:solidFill>
                  <a:schemeClr val="dk1"/>
                </a:solidFill>
                <a:latin typeface="Calibri"/>
                <a:ea typeface="Calibri"/>
                <a:cs typeface="Calibri"/>
                <a:sym typeface="Calibri"/>
              </a:rPr>
              <a:t>CONTROL SOCIAL EN SALUD</a:t>
            </a:r>
            <a:endParaRPr/>
          </a:p>
        </p:txBody>
      </p:sp>
      <p:sp>
        <p:nvSpPr>
          <p:cNvPr id="194" name="Google Shape;194;p6"/>
          <p:cNvSpPr txBox="1"/>
          <p:nvPr/>
        </p:nvSpPr>
        <p:spPr>
          <a:xfrm>
            <a:off x="3656444" y="4198180"/>
            <a:ext cx="8280000" cy="83099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Implementar los mecanismos que permitan fortalecer la participación ciudadana en el análisis de información para que esta contribuya a que las autoridades hagan un manejo transparente de los asuntos y recursos públicos.</a:t>
            </a:r>
            <a:endParaRPr/>
          </a:p>
        </p:txBody>
      </p:sp>
      <p:sp>
        <p:nvSpPr>
          <p:cNvPr id="195" name="Google Shape;195;p6"/>
          <p:cNvSpPr txBox="1"/>
          <p:nvPr/>
        </p:nvSpPr>
        <p:spPr>
          <a:xfrm>
            <a:off x="3656444" y="5279485"/>
            <a:ext cx="8280000" cy="58477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Definir e implementar una estrategia de formación dirigida a los funcionarios y ciudadanía para el fortalecimiento y promoción del control social en las instituciones del sector salud. </a:t>
            </a:r>
            <a:endParaRPr/>
          </a:p>
        </p:txBody>
      </p:sp>
      <p:sp>
        <p:nvSpPr>
          <p:cNvPr id="196" name="Google Shape;196;p6"/>
          <p:cNvSpPr txBox="1"/>
          <p:nvPr/>
        </p:nvSpPr>
        <p:spPr>
          <a:xfrm>
            <a:off x="3656444" y="6114568"/>
            <a:ext cx="8280000" cy="33855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600" u="none" cap="none" strike="noStrike">
                <a:solidFill>
                  <a:schemeClr val="dk1"/>
                </a:solidFill>
                <a:latin typeface="Calibri"/>
                <a:ea typeface="Calibri"/>
                <a:cs typeface="Calibri"/>
                <a:sym typeface="Calibri"/>
              </a:rPr>
              <a:t>Crear un observatorio de participación y control social en salud.</a:t>
            </a:r>
            <a:endParaRPr/>
          </a:p>
        </p:txBody>
      </p:sp>
      <p:sp>
        <p:nvSpPr>
          <p:cNvPr id="197" name="Google Shape;197;p6"/>
          <p:cNvSpPr txBox="1"/>
          <p:nvPr/>
        </p:nvSpPr>
        <p:spPr>
          <a:xfrm>
            <a:off x="117125" y="2137937"/>
            <a:ext cx="613611" cy="110799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6600" u="none" cap="none" strike="noStrike">
                <a:solidFill>
                  <a:schemeClr val="accent2"/>
                </a:solidFill>
                <a:latin typeface="Calibri"/>
                <a:ea typeface="Calibri"/>
                <a:cs typeface="Calibri"/>
                <a:sym typeface="Calibri"/>
              </a:rPr>
              <a:t>4</a:t>
            </a:r>
            <a:endParaRPr/>
          </a:p>
        </p:txBody>
      </p:sp>
      <p:sp>
        <p:nvSpPr>
          <p:cNvPr id="198" name="Google Shape;198;p6"/>
          <p:cNvSpPr/>
          <p:nvPr/>
        </p:nvSpPr>
        <p:spPr>
          <a:xfrm>
            <a:off x="2971789" y="1602299"/>
            <a:ext cx="360000" cy="5040000"/>
          </a:xfrm>
          <a:prstGeom prst="leftBrace">
            <a:avLst>
              <a:gd fmla="val 8333" name="adj1"/>
              <a:gd fmla="val 50000" name="adj2"/>
            </a:avLst>
          </a:prstGeom>
          <a:noFill/>
          <a:ln cap="flat" cmpd="sng" w="1905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199" name="Google Shape;199;p6"/>
          <p:cNvSpPr txBox="1"/>
          <p:nvPr/>
        </p:nvSpPr>
        <p:spPr>
          <a:xfrm>
            <a:off x="177014" y="3391329"/>
            <a:ext cx="2844000" cy="738664"/>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El control ciudadano sobre los recursos públicos, las Instituciones y los actores del sistema</a:t>
            </a:r>
            <a:endParaRPr/>
          </a:p>
        </p:txBody>
      </p:sp>
      <p:sp>
        <p:nvSpPr>
          <p:cNvPr id="190" name="Google Shape;190;p6"/>
          <p:cNvSpPr txBox="1"/>
          <p:nvPr/>
        </p:nvSpPr>
        <p:spPr>
          <a:xfrm>
            <a:off x="177014" y="6019471"/>
            <a:ext cx="2844000" cy="738664"/>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Fortalecimiento explícito del Control Social y las veedurías</a:t>
            </a:r>
            <a:endParaRPr/>
          </a:p>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ciudadanas en salud.</a:t>
            </a:r>
            <a:endParaRPr/>
          </a:p>
        </p:txBody>
      </p:sp>
      <p:sp>
        <p:nvSpPr>
          <p:cNvPr id="200" name="Google Shape;200;p6"/>
          <p:cNvSpPr txBox="1"/>
          <p:nvPr/>
        </p:nvSpPr>
        <p:spPr>
          <a:xfrm>
            <a:off x="177014" y="4489956"/>
            <a:ext cx="2844000" cy="1169551"/>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Elemento crucial para la garantía del derecho a la salud y para que la ciudadanía apropie de manera significativa la construcción social de la salud.</a:t>
            </a:r>
            <a:endParaRPr/>
          </a:p>
        </p:txBody>
      </p:sp>
      <p:sp>
        <p:nvSpPr>
          <p:cNvPr id="201" name="Google Shape;201;p6"/>
          <p:cNvSpPr/>
          <p:nvPr/>
        </p:nvSpPr>
        <p:spPr>
          <a:xfrm>
            <a:off x="3454296" y="1877318"/>
            <a:ext cx="216000" cy="216000"/>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202" name="Google Shape;202;p6"/>
          <p:cNvSpPr/>
          <p:nvPr/>
        </p:nvSpPr>
        <p:spPr>
          <a:xfrm>
            <a:off x="3454296" y="2681712"/>
            <a:ext cx="216000" cy="216000"/>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203" name="Google Shape;203;p6"/>
          <p:cNvSpPr/>
          <p:nvPr/>
        </p:nvSpPr>
        <p:spPr>
          <a:xfrm>
            <a:off x="3454296" y="3565952"/>
            <a:ext cx="216000" cy="216000"/>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204" name="Google Shape;204;p6"/>
          <p:cNvSpPr/>
          <p:nvPr/>
        </p:nvSpPr>
        <p:spPr>
          <a:xfrm>
            <a:off x="3454296" y="4520264"/>
            <a:ext cx="216000" cy="216000"/>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205" name="Google Shape;205;p6"/>
          <p:cNvSpPr/>
          <p:nvPr/>
        </p:nvSpPr>
        <p:spPr>
          <a:xfrm>
            <a:off x="3454296" y="5465518"/>
            <a:ext cx="216000" cy="216000"/>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206" name="Google Shape;206;p6"/>
          <p:cNvSpPr/>
          <p:nvPr/>
        </p:nvSpPr>
        <p:spPr>
          <a:xfrm>
            <a:off x="3454296" y="6191234"/>
            <a:ext cx="216000" cy="216000"/>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10" name="Shape 210"/>
        <p:cNvGrpSpPr/>
        <p:nvPr/>
      </p:nvGrpSpPr>
      <p:grpSpPr>
        <a:xfrm>
          <a:off x="0" y="0"/>
          <a:ext cx="0" cy="0"/>
          <a:chOff x="0" y="0"/>
          <a:chExt cx="0" cy="0"/>
        </a:xfrm>
      </p:grpSpPr>
      <p:sp>
        <p:nvSpPr>
          <p:cNvPr id="211" name="Google Shape;211;p7"/>
          <p:cNvSpPr txBox="1"/>
          <p:nvPr>
            <p:ph type="title"/>
          </p:nvPr>
        </p:nvSpPr>
        <p:spPr>
          <a:xfrm>
            <a:off x="838200" y="-31922"/>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Calibri"/>
              <a:buNone/>
            </a:pPr>
            <a:r>
              <a:rPr lang="es-CO" sz="3600"/>
              <a:t>Resolución 2063 del 09/06/2017</a:t>
            </a:r>
            <a:br>
              <a:rPr lang="es-CO" sz="3600"/>
            </a:br>
            <a:r>
              <a:rPr lang="es-CO" sz="3600"/>
              <a:t>“Ejes estratégicos - Líneas de acción”</a:t>
            </a:r>
            <a:endParaRPr/>
          </a:p>
        </p:txBody>
      </p:sp>
      <p:cxnSp>
        <p:nvCxnSpPr>
          <p:cNvPr id="212" name="Google Shape;212;p7"/>
          <p:cNvCxnSpPr>
            <a:stCxn id="213" idx="2"/>
            <a:endCxn id="214" idx="0"/>
          </p:cNvCxnSpPr>
          <p:nvPr/>
        </p:nvCxnSpPr>
        <p:spPr>
          <a:xfrm flipH="1">
            <a:off x="1896698" y="3151385"/>
            <a:ext cx="54000" cy="2812200"/>
          </a:xfrm>
          <a:prstGeom prst="straightConnector1">
            <a:avLst/>
          </a:prstGeom>
          <a:noFill/>
          <a:ln cap="flat" cmpd="sng" w="19050">
            <a:solidFill>
              <a:srgbClr val="7030A0"/>
            </a:solidFill>
            <a:prstDash val="solid"/>
            <a:miter lim="800000"/>
            <a:headEnd len="sm" w="sm" type="none"/>
            <a:tailEnd len="med" w="med" type="triangle"/>
          </a:ln>
        </p:spPr>
      </p:cxnSp>
      <p:sp>
        <p:nvSpPr>
          <p:cNvPr id="215" name="Google Shape;215;p7"/>
          <p:cNvSpPr txBox="1"/>
          <p:nvPr/>
        </p:nvSpPr>
        <p:spPr>
          <a:xfrm>
            <a:off x="3996779" y="1849339"/>
            <a:ext cx="7920000" cy="120032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800" u="none" cap="none" strike="noStrike">
                <a:solidFill>
                  <a:schemeClr val="dk1"/>
                </a:solidFill>
                <a:latin typeface="Calibri"/>
                <a:ea typeface="Calibri"/>
                <a:cs typeface="Calibri"/>
                <a:sym typeface="Calibri"/>
              </a:rPr>
              <a:t>Diseñar y desarrollar las metodologías de planificación y presupuestación participativa con énfasis en la garantía de la participación de la población en la identificación, priorización, presupuestación, atenciones en salud y la solución de los problemas de salud de su entorno.. </a:t>
            </a:r>
            <a:endParaRPr/>
          </a:p>
        </p:txBody>
      </p:sp>
      <p:sp>
        <p:nvSpPr>
          <p:cNvPr id="216" name="Google Shape;216;p7"/>
          <p:cNvSpPr txBox="1"/>
          <p:nvPr/>
        </p:nvSpPr>
        <p:spPr>
          <a:xfrm>
            <a:off x="3996779" y="3507195"/>
            <a:ext cx="792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800" u="none" cap="none" strike="noStrike">
                <a:solidFill>
                  <a:schemeClr val="dk1"/>
                </a:solidFill>
                <a:latin typeface="Calibri"/>
                <a:ea typeface="Calibri"/>
                <a:cs typeface="Calibri"/>
                <a:sym typeface="Calibri"/>
              </a:rPr>
              <a:t>Implementar los dispositivos que le permitan a la ciudadanía participar en la gestión del sector salud en los niveles territoriales e institucionales </a:t>
            </a:r>
            <a:endParaRPr/>
          </a:p>
        </p:txBody>
      </p:sp>
      <p:sp>
        <p:nvSpPr>
          <p:cNvPr id="213" name="Google Shape;213;p7"/>
          <p:cNvSpPr txBox="1"/>
          <p:nvPr/>
        </p:nvSpPr>
        <p:spPr>
          <a:xfrm>
            <a:off x="636698" y="2320388"/>
            <a:ext cx="2628000" cy="83099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CO" sz="1600" u="none" cap="none" strike="noStrike">
                <a:solidFill>
                  <a:schemeClr val="dk1"/>
                </a:solidFill>
                <a:latin typeface="Calibri"/>
                <a:ea typeface="Calibri"/>
                <a:cs typeface="Calibri"/>
                <a:sym typeface="Calibri"/>
              </a:rPr>
              <a:t>GESTIÓN Y GARANTÍA EN SALUD CON PARTICIPACIÓN EN EL PROCESO DE DECISIÓN</a:t>
            </a:r>
            <a:endParaRPr/>
          </a:p>
        </p:txBody>
      </p:sp>
      <p:sp>
        <p:nvSpPr>
          <p:cNvPr id="217" name="Google Shape;217;p7"/>
          <p:cNvSpPr txBox="1"/>
          <p:nvPr/>
        </p:nvSpPr>
        <p:spPr>
          <a:xfrm>
            <a:off x="3996779" y="4653153"/>
            <a:ext cx="792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800" u="none" cap="none" strike="noStrike">
                <a:solidFill>
                  <a:schemeClr val="dk1"/>
                </a:solidFill>
                <a:latin typeface="Calibri"/>
                <a:ea typeface="Calibri"/>
                <a:cs typeface="Calibri"/>
                <a:sym typeface="Calibri"/>
              </a:rPr>
              <a:t>Definir los mecanismos que permitan la participación de la población en la toma de decisiones en la inversión pública. </a:t>
            </a:r>
            <a:endParaRPr/>
          </a:p>
        </p:txBody>
      </p:sp>
      <p:sp>
        <p:nvSpPr>
          <p:cNvPr id="218" name="Google Shape;218;p7"/>
          <p:cNvSpPr txBox="1"/>
          <p:nvPr/>
        </p:nvSpPr>
        <p:spPr>
          <a:xfrm>
            <a:off x="3996779" y="5825497"/>
            <a:ext cx="7920000" cy="369332"/>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800" u="none" cap="none" strike="noStrike">
                <a:solidFill>
                  <a:schemeClr val="dk1"/>
                </a:solidFill>
                <a:latin typeface="Calibri"/>
                <a:ea typeface="Calibri"/>
                <a:cs typeface="Calibri"/>
                <a:sym typeface="Calibri"/>
              </a:rPr>
              <a:t>Fortalecer los escenarios para la participación en la decisión.</a:t>
            </a:r>
            <a:endParaRPr/>
          </a:p>
        </p:txBody>
      </p:sp>
      <p:sp>
        <p:nvSpPr>
          <p:cNvPr id="219" name="Google Shape;219;p7"/>
          <p:cNvSpPr txBox="1"/>
          <p:nvPr/>
        </p:nvSpPr>
        <p:spPr>
          <a:xfrm>
            <a:off x="194849" y="2181888"/>
            <a:ext cx="613611" cy="110799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6600" u="none" cap="none" strike="noStrike">
                <a:solidFill>
                  <a:srgbClr val="7030A0"/>
                </a:solidFill>
                <a:latin typeface="Calibri"/>
                <a:ea typeface="Calibri"/>
                <a:cs typeface="Calibri"/>
                <a:sym typeface="Calibri"/>
              </a:rPr>
              <a:t>5</a:t>
            </a:r>
            <a:endParaRPr/>
          </a:p>
        </p:txBody>
      </p:sp>
      <p:sp>
        <p:nvSpPr>
          <p:cNvPr id="220" name="Google Shape;220;p7"/>
          <p:cNvSpPr/>
          <p:nvPr/>
        </p:nvSpPr>
        <p:spPr>
          <a:xfrm>
            <a:off x="3506484" y="1758707"/>
            <a:ext cx="360000" cy="4680000"/>
          </a:xfrm>
          <a:prstGeom prst="leftBrace">
            <a:avLst>
              <a:gd fmla="val 8333" name="adj1"/>
              <a:gd fmla="val 50000" name="adj2"/>
            </a:avLst>
          </a:prstGeom>
          <a:noFill/>
          <a:ln cap="flat" cmpd="sng" w="19050">
            <a:solidFill>
              <a:srgbClr val="7030A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21" name="Google Shape;221;p7"/>
          <p:cNvSpPr txBox="1"/>
          <p:nvPr/>
        </p:nvSpPr>
        <p:spPr>
          <a:xfrm>
            <a:off x="330698" y="3476384"/>
            <a:ext cx="3132000" cy="1169551"/>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Permite que la ciudadanía apropie instrumentos de gestión del sector salud para impulsar la definición, implantación y control de políticas, programas, proyectos y servicios de salud</a:t>
            </a:r>
            <a:endParaRPr/>
          </a:p>
        </p:txBody>
      </p:sp>
      <p:sp>
        <p:nvSpPr>
          <p:cNvPr id="214" name="Google Shape;214;p7"/>
          <p:cNvSpPr txBox="1"/>
          <p:nvPr/>
        </p:nvSpPr>
        <p:spPr>
          <a:xfrm>
            <a:off x="330698" y="5963500"/>
            <a:ext cx="3132000" cy="738664"/>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Generación de proyectos, incentivos u otras formas que potencien de manera efectiva las capacidades de la ciudadanía</a:t>
            </a:r>
            <a:endParaRPr/>
          </a:p>
        </p:txBody>
      </p:sp>
      <p:sp>
        <p:nvSpPr>
          <p:cNvPr id="222" name="Google Shape;222;p7"/>
          <p:cNvSpPr/>
          <p:nvPr/>
        </p:nvSpPr>
        <p:spPr>
          <a:xfrm>
            <a:off x="3812919" y="2435168"/>
            <a:ext cx="216000" cy="216000"/>
          </a:xfrm>
          <a:prstGeom prst="diamond">
            <a:avLst/>
          </a:prstGeom>
          <a:solidFill>
            <a:srgbClr val="7030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223" name="Google Shape;223;p7"/>
          <p:cNvSpPr/>
          <p:nvPr/>
        </p:nvSpPr>
        <p:spPr>
          <a:xfrm>
            <a:off x="3812919" y="3722360"/>
            <a:ext cx="216000" cy="216000"/>
          </a:xfrm>
          <a:prstGeom prst="diamond">
            <a:avLst/>
          </a:prstGeom>
          <a:solidFill>
            <a:srgbClr val="7030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224" name="Google Shape;224;p7"/>
          <p:cNvSpPr/>
          <p:nvPr/>
        </p:nvSpPr>
        <p:spPr>
          <a:xfrm>
            <a:off x="3812919" y="4899096"/>
            <a:ext cx="216000" cy="216000"/>
          </a:xfrm>
          <a:prstGeom prst="diamond">
            <a:avLst/>
          </a:prstGeom>
          <a:solidFill>
            <a:srgbClr val="7030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225" name="Google Shape;225;p7"/>
          <p:cNvSpPr/>
          <p:nvPr/>
        </p:nvSpPr>
        <p:spPr>
          <a:xfrm>
            <a:off x="3812919" y="5917552"/>
            <a:ext cx="216000" cy="216000"/>
          </a:xfrm>
          <a:prstGeom prst="diamond">
            <a:avLst/>
          </a:prstGeom>
          <a:solidFill>
            <a:srgbClr val="7030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226" name="Google Shape;226;p7"/>
          <p:cNvSpPr txBox="1"/>
          <p:nvPr/>
        </p:nvSpPr>
        <p:spPr>
          <a:xfrm>
            <a:off x="330698" y="4925645"/>
            <a:ext cx="3132000" cy="738664"/>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Configuración de dispositivos y condiciones para el ejercicio de la participación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30" name="Shape 230"/>
        <p:cNvGrpSpPr/>
        <p:nvPr/>
      </p:nvGrpSpPr>
      <p:grpSpPr>
        <a:xfrm>
          <a:off x="0" y="0"/>
          <a:ext cx="0" cy="0"/>
          <a:chOff x="0" y="0"/>
          <a:chExt cx="0" cy="0"/>
        </a:xfrm>
      </p:grpSpPr>
      <p:sp>
        <p:nvSpPr>
          <p:cNvPr id="231" name="Google Shape;231;p8"/>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232" name="Google Shape;232;p8"/>
          <p:cNvSpPr/>
          <p:nvPr/>
        </p:nvSpPr>
        <p:spPr>
          <a:xfrm>
            <a:off x="4320574" y="2436223"/>
            <a:ext cx="3600000"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A partir del diagnostico de la situación de salud en el municipio, facilita a las organizaciones sociales su participación en los planes territoriales de salud.</a:t>
            </a:r>
            <a:endParaRPr/>
          </a:p>
        </p:txBody>
      </p:sp>
      <p:sp>
        <p:nvSpPr>
          <p:cNvPr id="233" name="Google Shape;233;p8"/>
          <p:cNvSpPr/>
          <p:nvPr/>
        </p:nvSpPr>
        <p:spPr>
          <a:xfrm>
            <a:off x="316825" y="2328501"/>
            <a:ext cx="3600000" cy="116955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Espacio de concertación entre el estado (Alcalde), Direcciones locales de salud, la gerencia de la ESE Hospital, formas organizativas sociales y comunitarias del territorio municipal.</a:t>
            </a:r>
            <a:endParaRPr/>
          </a:p>
        </p:txBody>
      </p:sp>
      <p:sp>
        <p:nvSpPr>
          <p:cNvPr id="234" name="Google Shape;234;p8"/>
          <p:cNvSpPr/>
          <p:nvPr/>
        </p:nvSpPr>
        <p:spPr>
          <a:xfrm>
            <a:off x="3941778" y="2373276"/>
            <a:ext cx="353843" cy="1080000"/>
          </a:xfrm>
          <a:prstGeom prst="chevron">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cxnSp>
        <p:nvCxnSpPr>
          <p:cNvPr id="235" name="Google Shape;235;p8"/>
          <p:cNvCxnSpPr/>
          <p:nvPr/>
        </p:nvCxnSpPr>
        <p:spPr>
          <a:xfrm>
            <a:off x="360000" y="3551496"/>
            <a:ext cx="11520000" cy="0"/>
          </a:xfrm>
          <a:prstGeom prst="straightConnector1">
            <a:avLst/>
          </a:prstGeom>
          <a:noFill/>
          <a:ln cap="flat" cmpd="sng" w="25400">
            <a:solidFill>
              <a:schemeClr val="accent2"/>
            </a:solidFill>
            <a:prstDash val="dashDot"/>
            <a:miter lim="800000"/>
            <a:headEnd len="sm" w="sm" type="none"/>
            <a:tailEnd len="sm" w="sm" type="none"/>
          </a:ln>
        </p:spPr>
      </p:cxnSp>
      <p:sp>
        <p:nvSpPr>
          <p:cNvPr id="236" name="Google Shape;236;p8"/>
          <p:cNvSpPr/>
          <p:nvPr/>
        </p:nvSpPr>
        <p:spPr>
          <a:xfrm>
            <a:off x="8324322" y="2328501"/>
            <a:ext cx="3600000" cy="116955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400" u="none" cap="none" strike="noStrike">
                <a:solidFill>
                  <a:schemeClr val="dk1"/>
                </a:solidFill>
                <a:latin typeface="Calibri"/>
                <a:ea typeface="Calibri"/>
                <a:cs typeface="Calibri"/>
                <a:sym typeface="Calibri"/>
              </a:rPr>
              <a:t>Gestiona la inclusión de planes, programas y prioridades en salud, participa en la toma de decisiones y en la distribución, seguimiento y evaluación de recursos de acuerdo a las fuentes de financiación. </a:t>
            </a:r>
            <a:endParaRPr/>
          </a:p>
        </p:txBody>
      </p:sp>
      <p:sp>
        <p:nvSpPr>
          <p:cNvPr id="237" name="Google Shape;237;p8"/>
          <p:cNvSpPr/>
          <p:nvPr/>
        </p:nvSpPr>
        <p:spPr>
          <a:xfrm>
            <a:off x="7945527" y="2373276"/>
            <a:ext cx="353843" cy="1080000"/>
          </a:xfrm>
          <a:prstGeom prst="chevron">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38" name="Google Shape;238;p8"/>
          <p:cNvSpPr txBox="1"/>
          <p:nvPr/>
        </p:nvSpPr>
        <p:spPr>
          <a:xfrm>
            <a:off x="3099960" y="1463626"/>
            <a:ext cx="5797348" cy="646331"/>
          </a:xfrm>
          <a:prstGeom prst="rect">
            <a:avLst/>
          </a:prstGeom>
          <a:solidFill>
            <a:schemeClr val="accent2"/>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800" u="none" cap="none" strike="noStrike">
                <a:solidFill>
                  <a:schemeClr val="lt1"/>
                </a:solidFill>
                <a:latin typeface="Calibri"/>
                <a:ea typeface="Calibri"/>
                <a:cs typeface="Calibri"/>
                <a:sym typeface="Calibri"/>
              </a:rPr>
              <a:t>Comités de participación comunitaria – COPACOS</a:t>
            </a:r>
            <a:endParaRPr/>
          </a:p>
          <a:p>
            <a:pPr indent="0" lvl="0" marL="0" marR="0" rtl="0" algn="ctr">
              <a:spcBef>
                <a:spcPts val="0"/>
              </a:spcBef>
              <a:spcAft>
                <a:spcPts val="0"/>
              </a:spcAft>
              <a:buNone/>
            </a:pPr>
            <a:r>
              <a:rPr b="0" i="0" lang="es-CO" sz="1800" u="none" cap="none" strike="noStrike">
                <a:solidFill>
                  <a:schemeClr val="lt1"/>
                </a:solidFill>
                <a:latin typeface="Calibri"/>
                <a:ea typeface="Calibri"/>
                <a:cs typeface="Calibri"/>
                <a:sym typeface="Calibri"/>
              </a:rPr>
              <a:t>(</a:t>
            </a:r>
            <a:r>
              <a:rPr b="0" i="0" lang="es-CO" sz="1600" u="none" cap="none" strike="noStrike">
                <a:solidFill>
                  <a:schemeClr val="lt1"/>
                </a:solidFill>
                <a:latin typeface="Calibri"/>
                <a:ea typeface="Calibri"/>
                <a:cs typeface="Calibri"/>
                <a:sym typeface="Calibri"/>
              </a:rPr>
              <a:t>Artículo 2.10.1.1.7 Decreto 780 de 2016)</a:t>
            </a:r>
            <a:endParaRPr/>
          </a:p>
        </p:txBody>
      </p:sp>
      <p:sp>
        <p:nvSpPr>
          <p:cNvPr id="239" name="Google Shape;239;p8"/>
          <p:cNvSpPr txBox="1"/>
          <p:nvPr/>
        </p:nvSpPr>
        <p:spPr>
          <a:xfrm>
            <a:off x="338114" y="4578681"/>
            <a:ext cx="5400000" cy="30777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Jefe de la Dirección de Salud Municipal</a:t>
            </a:r>
            <a:endParaRPr/>
          </a:p>
        </p:txBody>
      </p:sp>
      <p:sp>
        <p:nvSpPr>
          <p:cNvPr id="240" name="Google Shape;240;p8"/>
          <p:cNvSpPr/>
          <p:nvPr/>
        </p:nvSpPr>
        <p:spPr>
          <a:xfrm>
            <a:off x="4117682" y="3677102"/>
            <a:ext cx="3600000" cy="338554"/>
          </a:xfrm>
          <a:prstGeom prst="rect">
            <a:avLst/>
          </a:prstGeom>
          <a:solidFill>
            <a:schemeClr val="accent2"/>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600" u="none" cap="none" strike="noStrike">
                <a:solidFill>
                  <a:schemeClr val="lt1"/>
                </a:solidFill>
                <a:latin typeface="Calibri"/>
                <a:ea typeface="Calibri"/>
                <a:cs typeface="Calibri"/>
                <a:sym typeface="Calibri"/>
              </a:rPr>
              <a:t>Integrantes</a:t>
            </a:r>
            <a:endParaRPr/>
          </a:p>
        </p:txBody>
      </p:sp>
      <p:sp>
        <p:nvSpPr>
          <p:cNvPr id="241" name="Google Shape;241;p8"/>
          <p:cNvSpPr txBox="1"/>
          <p:nvPr/>
        </p:nvSpPr>
        <p:spPr>
          <a:xfrm>
            <a:off x="338114" y="4030853"/>
            <a:ext cx="540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Preside: Alcalde municipal, distrital o metropolitano o su respectivo delegado. En resguardos indígenas la máxima autoridad indígena.</a:t>
            </a:r>
            <a:endParaRPr/>
          </a:p>
        </p:txBody>
      </p:sp>
      <p:sp>
        <p:nvSpPr>
          <p:cNvPr id="242" name="Google Shape;242;p8"/>
          <p:cNvSpPr txBox="1"/>
          <p:nvPr/>
        </p:nvSpPr>
        <p:spPr>
          <a:xfrm>
            <a:off x="338114" y="4871610"/>
            <a:ext cx="5400000" cy="73866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Director de la entidad prestataria de servicios de salud del Estado más representativa del lugar, presidirá el Comité en ausencia de la autoridad administrativa. La asistencia del director es indelegable.</a:t>
            </a:r>
            <a:endParaRPr/>
          </a:p>
        </p:txBody>
      </p:sp>
      <p:sp>
        <p:nvSpPr>
          <p:cNvPr id="243" name="Google Shape;243;p8"/>
          <p:cNvSpPr txBox="1"/>
          <p:nvPr/>
        </p:nvSpPr>
        <p:spPr>
          <a:xfrm>
            <a:off x="338114" y="5614175"/>
            <a:ext cx="5400000" cy="5232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Un representante por cada una de las formas organizativas sociales y comunitarias y aquellas promovidas alrededor de programas de salud.</a:t>
            </a:r>
            <a:endParaRPr/>
          </a:p>
        </p:txBody>
      </p:sp>
      <p:sp>
        <p:nvSpPr>
          <p:cNvPr id="244" name="Google Shape;244;p8"/>
          <p:cNvSpPr/>
          <p:nvPr/>
        </p:nvSpPr>
        <p:spPr>
          <a:xfrm>
            <a:off x="6259155" y="4162028"/>
            <a:ext cx="288000" cy="1980000"/>
          </a:xfrm>
          <a:prstGeom prst="leftBrace">
            <a:avLst>
              <a:gd fmla="val 8333" name="adj1"/>
              <a:gd fmla="val 50000" name="adj2"/>
            </a:avLst>
          </a:prstGeom>
          <a:noFill/>
          <a:ln cap="flat" cmpd="sng" w="1905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cxnSp>
        <p:nvCxnSpPr>
          <p:cNvPr id="245" name="Google Shape;245;p8"/>
          <p:cNvCxnSpPr>
            <a:stCxn id="243" idx="3"/>
            <a:endCxn id="244" idx="1"/>
          </p:cNvCxnSpPr>
          <p:nvPr/>
        </p:nvCxnSpPr>
        <p:spPr>
          <a:xfrm flipH="1" rot="10800000">
            <a:off x="5738114" y="5151885"/>
            <a:ext cx="521100" cy="723900"/>
          </a:xfrm>
          <a:prstGeom prst="bentConnector3">
            <a:avLst>
              <a:gd fmla="val 49994" name="adj1"/>
            </a:avLst>
          </a:prstGeom>
          <a:noFill/>
          <a:ln cap="flat" cmpd="sng" w="19050">
            <a:solidFill>
              <a:schemeClr val="accent2"/>
            </a:solidFill>
            <a:prstDash val="solid"/>
            <a:miter lim="800000"/>
            <a:headEnd len="sm" w="sm" type="none"/>
            <a:tailEnd len="sm" w="sm" type="none"/>
          </a:ln>
        </p:spPr>
      </p:cxnSp>
      <p:sp>
        <p:nvSpPr>
          <p:cNvPr id="246" name="Google Shape;246;p8"/>
          <p:cNvSpPr txBox="1"/>
          <p:nvPr/>
        </p:nvSpPr>
        <p:spPr>
          <a:xfrm>
            <a:off x="6493425" y="4131226"/>
            <a:ext cx="5400000" cy="73866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Formas organizativas promovidas alrededor de los programas de salud como las UROS, UAIRAS, COE, COVE, MADRES COMUNITARIAS, GESTORES DE SALUD, EMPRESAS SOLIDARIAS DE SALUD, entre otras.</a:t>
            </a:r>
            <a:endParaRPr/>
          </a:p>
        </p:txBody>
      </p:sp>
      <p:sp>
        <p:nvSpPr>
          <p:cNvPr id="247" name="Google Shape;247;p8"/>
          <p:cNvSpPr txBox="1"/>
          <p:nvPr/>
        </p:nvSpPr>
        <p:spPr>
          <a:xfrm>
            <a:off x="6461505" y="4796828"/>
            <a:ext cx="5400000" cy="138499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Juntas Administradoras Locales</a:t>
            </a:r>
            <a:endParaRPr/>
          </a:p>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Organizaciones de la comunidad de carácter veredal, barrial, municipal.</a:t>
            </a:r>
            <a:endParaRPr/>
          </a:p>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Asociaciones de usuarios y/o gremios de la producción, la comercialización o los servicios, legalmente reconocidos.</a:t>
            </a:r>
            <a:endParaRPr/>
          </a:p>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Sector educativo.</a:t>
            </a:r>
            <a:endParaRPr/>
          </a:p>
          <a:p>
            <a:pPr indent="0" lvl="0" marL="0" marR="0" rtl="0" algn="just">
              <a:spcBef>
                <a:spcPts val="0"/>
              </a:spcBef>
              <a:spcAft>
                <a:spcPts val="0"/>
              </a:spcAft>
              <a:buNone/>
            </a:pPr>
            <a:r>
              <a:rPr b="0" i="0" lang="es-CO" sz="1400" u="none" cap="none" strike="noStrike">
                <a:solidFill>
                  <a:schemeClr val="dk1"/>
                </a:solidFill>
                <a:latin typeface="Calibri"/>
                <a:ea typeface="Calibri"/>
                <a:cs typeface="Calibri"/>
                <a:sym typeface="Calibri"/>
              </a:rPr>
              <a:t>La Iglesia.</a:t>
            </a:r>
            <a:endParaRPr/>
          </a:p>
        </p:txBody>
      </p:sp>
      <p:sp>
        <p:nvSpPr>
          <p:cNvPr id="248" name="Google Shape;248;p8"/>
          <p:cNvSpPr/>
          <p:nvPr/>
        </p:nvSpPr>
        <p:spPr>
          <a:xfrm>
            <a:off x="472069" y="6222794"/>
            <a:ext cx="10800000" cy="52322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s-CO" sz="1400" u="none" cap="none" strike="noStrike">
                <a:solidFill>
                  <a:schemeClr val="accent2"/>
                </a:solidFill>
                <a:latin typeface="Calibri"/>
                <a:ea typeface="Calibri"/>
                <a:cs typeface="Calibri"/>
                <a:sym typeface="Calibri"/>
              </a:rPr>
              <a:t>Los representantes ante los COPACO, serán elegidos para períodos de 3 años; podrán ser reelegidos máximo por otro período y deberán estar acreditados por la organización que representen</a:t>
            </a:r>
            <a:endParaRPr/>
          </a:p>
        </p:txBody>
      </p:sp>
      <p:sp>
        <p:nvSpPr>
          <p:cNvPr id="249" name="Google Shape;249;p8"/>
          <p:cNvSpPr/>
          <p:nvPr/>
        </p:nvSpPr>
        <p:spPr>
          <a:xfrm>
            <a:off x="167915" y="4191137"/>
            <a:ext cx="180000" cy="180000"/>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50" name="Google Shape;250;p8"/>
          <p:cNvSpPr/>
          <p:nvPr/>
        </p:nvSpPr>
        <p:spPr>
          <a:xfrm>
            <a:off x="167915" y="4650263"/>
            <a:ext cx="180000" cy="180000"/>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51" name="Google Shape;251;p8"/>
          <p:cNvSpPr/>
          <p:nvPr/>
        </p:nvSpPr>
        <p:spPr>
          <a:xfrm>
            <a:off x="200987" y="5174025"/>
            <a:ext cx="180000" cy="180000"/>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52" name="Google Shape;252;p8"/>
          <p:cNvSpPr/>
          <p:nvPr/>
        </p:nvSpPr>
        <p:spPr>
          <a:xfrm>
            <a:off x="167915" y="5785785"/>
            <a:ext cx="180000" cy="180000"/>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56" name="Shape 256"/>
        <p:cNvGrpSpPr/>
        <p:nvPr/>
      </p:nvGrpSpPr>
      <p:grpSpPr>
        <a:xfrm>
          <a:off x="0" y="0"/>
          <a:ext cx="0" cy="0"/>
          <a:chOff x="0" y="0"/>
          <a:chExt cx="0" cy="0"/>
        </a:xfrm>
      </p:grpSpPr>
      <p:sp>
        <p:nvSpPr>
          <p:cNvPr id="257" name="Google Shape;257;p9"/>
          <p:cNvSpPr txBox="1"/>
          <p:nvPr>
            <p:ph type="title"/>
          </p:nvPr>
        </p:nvSpPr>
        <p:spPr>
          <a:xfrm>
            <a:off x="838200" y="-43954"/>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es-CO" sz="3600"/>
              <a:t>Resolución 2063 del 09/06/2017</a:t>
            </a:r>
            <a:br>
              <a:rPr lang="es-CO" sz="3600"/>
            </a:br>
            <a:r>
              <a:rPr lang="es-CO" sz="3600"/>
              <a:t>“Mecanismos y Espacios de participación social en salud”</a:t>
            </a:r>
            <a:endParaRPr/>
          </a:p>
        </p:txBody>
      </p:sp>
      <p:sp>
        <p:nvSpPr>
          <p:cNvPr id="258" name="Google Shape;258;p9"/>
          <p:cNvSpPr txBox="1"/>
          <p:nvPr/>
        </p:nvSpPr>
        <p:spPr>
          <a:xfrm>
            <a:off x="4603809" y="1504405"/>
            <a:ext cx="2829721" cy="369332"/>
          </a:xfrm>
          <a:prstGeom prst="rect">
            <a:avLst/>
          </a:prstGeom>
          <a:solidFill>
            <a:schemeClr val="accent2"/>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800" u="none" cap="none" strike="noStrike">
                <a:solidFill>
                  <a:schemeClr val="lt1"/>
                </a:solidFill>
                <a:latin typeface="Calibri"/>
                <a:ea typeface="Calibri"/>
                <a:cs typeface="Calibri"/>
                <a:sym typeface="Calibri"/>
              </a:rPr>
              <a:t>COPACOS (Funciones)</a:t>
            </a:r>
            <a:endParaRPr/>
          </a:p>
        </p:txBody>
      </p:sp>
      <p:sp>
        <p:nvSpPr>
          <p:cNvPr id="259" name="Google Shape;259;p9"/>
          <p:cNvSpPr/>
          <p:nvPr/>
        </p:nvSpPr>
        <p:spPr>
          <a:xfrm>
            <a:off x="320847" y="2774746"/>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Participar en el proceso de diagnóstico, programación control y evaluación de los Servicios de Salud.</a:t>
            </a:r>
            <a:endParaRPr/>
          </a:p>
        </p:txBody>
      </p:sp>
      <p:sp>
        <p:nvSpPr>
          <p:cNvPr id="260" name="Google Shape;260;p9"/>
          <p:cNvSpPr/>
          <p:nvPr/>
        </p:nvSpPr>
        <p:spPr>
          <a:xfrm>
            <a:off x="320847" y="2334097"/>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Intervenir en las actividades de planeación, asignación de recursos y vigilancia y control del gasto en todo lo atinente al Sistema General de Seguridad Social en Salud.</a:t>
            </a:r>
            <a:endParaRPr/>
          </a:p>
        </p:txBody>
      </p:sp>
      <p:sp>
        <p:nvSpPr>
          <p:cNvPr id="261" name="Google Shape;261;p9"/>
          <p:cNvSpPr/>
          <p:nvPr/>
        </p:nvSpPr>
        <p:spPr>
          <a:xfrm>
            <a:off x="320847" y="3215395"/>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Presentar planes, programas y prioridades en salud a la Junta Directiva del organismo o entidad de salud, o a quien haga sus veces.</a:t>
            </a:r>
            <a:endParaRPr/>
          </a:p>
        </p:txBody>
      </p:sp>
      <p:sp>
        <p:nvSpPr>
          <p:cNvPr id="262" name="Google Shape;262;p9"/>
          <p:cNvSpPr/>
          <p:nvPr/>
        </p:nvSpPr>
        <p:spPr>
          <a:xfrm>
            <a:off x="320847" y="3656044"/>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Gestionar la inclusión de planes, programas y proyectos en el Plan de Desarrollo de la respectiva entidad territorial y participar en la priorización, toma de decisiones y distribución de recursos.</a:t>
            </a:r>
            <a:endParaRPr/>
          </a:p>
        </p:txBody>
      </p:sp>
      <p:sp>
        <p:nvSpPr>
          <p:cNvPr id="263" name="Google Shape;263;p9"/>
          <p:cNvSpPr/>
          <p:nvPr/>
        </p:nvSpPr>
        <p:spPr>
          <a:xfrm>
            <a:off x="320847" y="4281359"/>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Presentar proyectos en salud ante la respectiva entidad territorial, para que sean cofinanciados por el Fondo de Inversión Social (FIS) u otros fondos de cofinaciación a nivel nacional</a:t>
            </a:r>
            <a:endParaRPr/>
          </a:p>
        </p:txBody>
      </p:sp>
      <p:sp>
        <p:nvSpPr>
          <p:cNvPr id="264" name="Google Shape;264;p9"/>
          <p:cNvSpPr/>
          <p:nvPr/>
        </p:nvSpPr>
        <p:spPr>
          <a:xfrm>
            <a:off x="320847" y="4906674"/>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Proponer y participar prioritariamente en los programas de atención preventiva, familiar, extrahospitalaria y de control del medio ambiente</a:t>
            </a:r>
            <a:endParaRPr/>
          </a:p>
        </p:txBody>
      </p:sp>
      <p:sp>
        <p:nvSpPr>
          <p:cNvPr id="265" name="Google Shape;265;p9"/>
          <p:cNvSpPr/>
          <p:nvPr/>
        </p:nvSpPr>
        <p:spPr>
          <a:xfrm>
            <a:off x="320847" y="5347323"/>
            <a:ext cx="5580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Concertar y coordinar con las dependencias del Sistema General de Seguridad Social en Salud y con las instituciones públicas y privadas de otros sectores, todas las actividades de atención a las personas.</a:t>
            </a:r>
            <a:endParaRPr/>
          </a:p>
        </p:txBody>
      </p:sp>
      <p:sp>
        <p:nvSpPr>
          <p:cNvPr id="266" name="Google Shape;266;p9"/>
          <p:cNvSpPr/>
          <p:nvPr/>
        </p:nvSpPr>
        <p:spPr>
          <a:xfrm>
            <a:off x="320847" y="5972636"/>
            <a:ext cx="5580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Proponer la realización de programas de capacitación e investigación según las necesidades del Plan Local de Salud.</a:t>
            </a:r>
            <a:endParaRPr/>
          </a:p>
        </p:txBody>
      </p:sp>
      <p:sp>
        <p:nvSpPr>
          <p:cNvPr id="267" name="Google Shape;267;p9"/>
          <p:cNvSpPr/>
          <p:nvPr/>
        </p:nvSpPr>
        <p:spPr>
          <a:xfrm>
            <a:off x="6286751" y="2334097"/>
            <a:ext cx="5724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Elegir por y entre sus integrantes, un representante ante la Junta Directiva de la Empresa Social del Estado de la respectiva entidad territorial..</a:t>
            </a:r>
            <a:endParaRPr/>
          </a:p>
        </p:txBody>
      </p:sp>
      <p:sp>
        <p:nvSpPr>
          <p:cNvPr id="268" name="Google Shape;268;p9"/>
          <p:cNvSpPr/>
          <p:nvPr/>
        </p:nvSpPr>
        <p:spPr>
          <a:xfrm>
            <a:off x="6286751" y="2748365"/>
            <a:ext cx="5724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Consultar e informar periódicamente a la comunidad de su área de influencia sobre las actividades y discusiones del comité y las decisiones</a:t>
            </a:r>
            <a:endParaRPr/>
          </a:p>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de las juntas directivas de los respectivos organismos o entidades de salud</a:t>
            </a:r>
            <a:endParaRPr/>
          </a:p>
        </p:txBody>
      </p:sp>
      <p:sp>
        <p:nvSpPr>
          <p:cNvPr id="269" name="Google Shape;269;p9"/>
          <p:cNvSpPr/>
          <p:nvPr/>
        </p:nvSpPr>
        <p:spPr>
          <a:xfrm>
            <a:off x="6286751" y="3347299"/>
            <a:ext cx="5724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Impulsar el proceso de descentralización y autonomía local y departamental, en especial a través de su participación en las Juntas Directivas de las Instituciones Prestadoras de Servicios de Salud o de Dirección.</a:t>
            </a:r>
            <a:endParaRPr/>
          </a:p>
        </p:txBody>
      </p:sp>
      <p:sp>
        <p:nvSpPr>
          <p:cNvPr id="270" name="Google Shape;270;p9"/>
          <p:cNvSpPr/>
          <p:nvPr/>
        </p:nvSpPr>
        <p:spPr>
          <a:xfrm>
            <a:off x="159318" y="2474929"/>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71" name="Google Shape;271;p9"/>
          <p:cNvSpPr/>
          <p:nvPr/>
        </p:nvSpPr>
        <p:spPr>
          <a:xfrm>
            <a:off x="159318" y="2906362"/>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72" name="Google Shape;272;p9"/>
          <p:cNvSpPr/>
          <p:nvPr/>
        </p:nvSpPr>
        <p:spPr>
          <a:xfrm>
            <a:off x="159318" y="3348581"/>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73" name="Google Shape;273;p9"/>
          <p:cNvSpPr/>
          <p:nvPr/>
        </p:nvSpPr>
        <p:spPr>
          <a:xfrm>
            <a:off x="159318" y="3877253"/>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74" name="Google Shape;274;p9"/>
          <p:cNvSpPr/>
          <p:nvPr/>
        </p:nvSpPr>
        <p:spPr>
          <a:xfrm>
            <a:off x="159318" y="4520354"/>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75" name="Google Shape;275;p9"/>
          <p:cNvSpPr/>
          <p:nvPr/>
        </p:nvSpPr>
        <p:spPr>
          <a:xfrm>
            <a:off x="159318" y="5064119"/>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76" name="Google Shape;276;p9"/>
          <p:cNvSpPr/>
          <p:nvPr/>
        </p:nvSpPr>
        <p:spPr>
          <a:xfrm>
            <a:off x="159318" y="5596473"/>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77" name="Google Shape;277;p9"/>
          <p:cNvSpPr/>
          <p:nvPr/>
        </p:nvSpPr>
        <p:spPr>
          <a:xfrm>
            <a:off x="159318" y="6144246"/>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78" name="Google Shape;278;p9"/>
          <p:cNvSpPr/>
          <p:nvPr/>
        </p:nvSpPr>
        <p:spPr>
          <a:xfrm>
            <a:off x="6127074" y="2474929"/>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79" name="Google Shape;279;p9"/>
          <p:cNvSpPr/>
          <p:nvPr/>
        </p:nvSpPr>
        <p:spPr>
          <a:xfrm>
            <a:off x="6286751" y="3946233"/>
            <a:ext cx="5724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Elegir un representante ante el consejo territorial de planeación, en la Asamblea General de representantes de los Comités de Participación Comunitaria o "COPACOS" de la respectiva entidad territorial</a:t>
            </a:r>
            <a:endParaRPr/>
          </a:p>
        </p:txBody>
      </p:sp>
      <p:sp>
        <p:nvSpPr>
          <p:cNvPr id="280" name="Google Shape;280;p9"/>
          <p:cNvSpPr/>
          <p:nvPr/>
        </p:nvSpPr>
        <p:spPr>
          <a:xfrm>
            <a:off x="6286751" y="4545167"/>
            <a:ext cx="5724000" cy="64633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Verificar que los recursos provenientes de las diferentes fuentes de financiamiento se administren adecuadamente y se utilicen en función de las prioridades establecidas en el Plan de Salud de la comunidad.</a:t>
            </a:r>
            <a:endParaRPr/>
          </a:p>
        </p:txBody>
      </p:sp>
      <p:sp>
        <p:nvSpPr>
          <p:cNvPr id="281" name="Google Shape;281;p9"/>
          <p:cNvSpPr/>
          <p:nvPr/>
        </p:nvSpPr>
        <p:spPr>
          <a:xfrm>
            <a:off x="6286751" y="5144101"/>
            <a:ext cx="5724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Velar porque los recursos de fomento de la salud y prevención de la enfermedad, se incluyan en los planes de salud de la entidad territorial y se ejecuten debidamente.</a:t>
            </a:r>
            <a:endParaRPr/>
          </a:p>
        </p:txBody>
      </p:sp>
      <p:sp>
        <p:nvSpPr>
          <p:cNvPr id="282" name="Google Shape;282;p9"/>
          <p:cNvSpPr/>
          <p:nvPr/>
        </p:nvSpPr>
        <p:spPr>
          <a:xfrm>
            <a:off x="6286751" y="5558369"/>
            <a:ext cx="5724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Solicitar al alcalde y/o concejo municipal la convocatoria de consultas populares para asuntos de interés en salud.</a:t>
            </a:r>
            <a:endParaRPr/>
          </a:p>
        </p:txBody>
      </p:sp>
      <p:sp>
        <p:nvSpPr>
          <p:cNvPr id="283" name="Google Shape;283;p9"/>
          <p:cNvSpPr/>
          <p:nvPr/>
        </p:nvSpPr>
        <p:spPr>
          <a:xfrm>
            <a:off x="6286751" y="5972636"/>
            <a:ext cx="5724000" cy="46166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s-CO" sz="1200" u="none" cap="none" strike="noStrike">
                <a:solidFill>
                  <a:schemeClr val="dk1"/>
                </a:solidFill>
                <a:latin typeface="Calibri"/>
                <a:ea typeface="Calibri"/>
                <a:cs typeface="Calibri"/>
                <a:sym typeface="Calibri"/>
              </a:rPr>
              <a:t>Adoptar su propio reglamento y definir la periodicidad y coordinación de las reuniones, los responsables de las actas y demás aspectos.</a:t>
            </a:r>
            <a:endParaRPr/>
          </a:p>
        </p:txBody>
      </p:sp>
      <p:sp>
        <p:nvSpPr>
          <p:cNvPr id="284" name="Google Shape;284;p9"/>
          <p:cNvSpPr/>
          <p:nvPr/>
        </p:nvSpPr>
        <p:spPr>
          <a:xfrm>
            <a:off x="2194250" y="6442424"/>
            <a:ext cx="7920000" cy="276999"/>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s-CO" sz="1200" u="none" cap="none" strike="noStrike">
                <a:solidFill>
                  <a:srgbClr val="333333"/>
                </a:solidFill>
                <a:latin typeface="Calibri"/>
                <a:ea typeface="Calibri"/>
                <a:cs typeface="Calibri"/>
                <a:sym typeface="Calibri"/>
              </a:rPr>
              <a:t>Evaluar anualmente su propio funcionamiento y aplicar los correctivos necesarios cuando fuere necesario</a:t>
            </a:r>
            <a:endParaRPr b="0" i="0" sz="1200" u="none" cap="none" strike="noStrike">
              <a:solidFill>
                <a:schemeClr val="dk1"/>
              </a:solidFill>
              <a:latin typeface="Calibri"/>
              <a:ea typeface="Calibri"/>
              <a:cs typeface="Calibri"/>
              <a:sym typeface="Calibri"/>
            </a:endParaRPr>
          </a:p>
        </p:txBody>
      </p:sp>
      <p:sp>
        <p:nvSpPr>
          <p:cNvPr id="285" name="Google Shape;285;p9"/>
          <p:cNvSpPr/>
          <p:nvPr/>
        </p:nvSpPr>
        <p:spPr>
          <a:xfrm>
            <a:off x="6127074" y="6144246"/>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86" name="Google Shape;286;p9"/>
          <p:cNvSpPr/>
          <p:nvPr/>
        </p:nvSpPr>
        <p:spPr>
          <a:xfrm>
            <a:off x="2603357" y="6506312"/>
            <a:ext cx="180000" cy="180000"/>
          </a:xfrm>
          <a:prstGeom prst="ellipse">
            <a:avLst/>
          </a:prstGeom>
          <a:solidFill>
            <a:schemeClr val="accent2"/>
          </a:solidFill>
          <a:ln cap="flat" cmpd="sng" w="127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287" name="Google Shape;287;p9"/>
          <p:cNvSpPr/>
          <p:nvPr/>
        </p:nvSpPr>
        <p:spPr>
          <a:xfrm>
            <a:off x="6127074" y="2990013"/>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88" name="Google Shape;288;p9"/>
          <p:cNvSpPr/>
          <p:nvPr/>
        </p:nvSpPr>
        <p:spPr>
          <a:xfrm>
            <a:off x="6127074" y="3603674"/>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89" name="Google Shape;289;p9"/>
          <p:cNvSpPr/>
          <p:nvPr/>
        </p:nvSpPr>
        <p:spPr>
          <a:xfrm>
            <a:off x="6127074" y="4233799"/>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90" name="Google Shape;290;p9"/>
          <p:cNvSpPr/>
          <p:nvPr/>
        </p:nvSpPr>
        <p:spPr>
          <a:xfrm>
            <a:off x="6127074" y="4809724"/>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91" name="Google Shape;291;p9"/>
          <p:cNvSpPr/>
          <p:nvPr/>
        </p:nvSpPr>
        <p:spPr>
          <a:xfrm>
            <a:off x="6127074" y="5295157"/>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292" name="Google Shape;292;p9"/>
          <p:cNvSpPr/>
          <p:nvPr/>
        </p:nvSpPr>
        <p:spPr>
          <a:xfrm>
            <a:off x="6127074" y="5740942"/>
            <a:ext cx="180000" cy="180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2024-01-04T02:24:00Z</dcterms:created>
  <dc:creator>Javier</dc:creator>
</cp:coreProperties>
</file>